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6"/>
  </p:notesMasterIdLst>
  <p:sldIdLst>
    <p:sldId id="256" r:id="rId2"/>
    <p:sldId id="260" r:id="rId3"/>
    <p:sldId id="262" r:id="rId4"/>
    <p:sldId id="257" r:id="rId5"/>
    <p:sldId id="261" r:id="rId6"/>
    <p:sldId id="277" r:id="rId7"/>
    <p:sldId id="282" r:id="rId8"/>
    <p:sldId id="281" r:id="rId9"/>
    <p:sldId id="259" r:id="rId10"/>
    <p:sldId id="274" r:id="rId11"/>
    <p:sldId id="284" r:id="rId12"/>
    <p:sldId id="285" r:id="rId13"/>
    <p:sldId id="276" r:id="rId14"/>
    <p:sldId id="283" r:id="rId15"/>
    <p:sldId id="265" r:id="rId16"/>
    <p:sldId id="286" r:id="rId17"/>
    <p:sldId id="278" r:id="rId18"/>
    <p:sldId id="258" r:id="rId19"/>
    <p:sldId id="279" r:id="rId20"/>
    <p:sldId id="267" r:id="rId21"/>
    <p:sldId id="268" r:id="rId22"/>
    <p:sldId id="280" r:id="rId23"/>
    <p:sldId id="269" r:id="rId24"/>
    <p:sldId id="271"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mn-cs"/>
      </a:defRPr>
    </a:lvl1pPr>
    <a:lvl2pPr marL="457200" algn="l" rtl="0" fontAlgn="base">
      <a:spcBef>
        <a:spcPct val="0"/>
      </a:spcBef>
      <a:spcAft>
        <a:spcPct val="0"/>
      </a:spcAft>
      <a:defRPr kern="1200">
        <a:solidFill>
          <a:schemeClr val="tx1"/>
        </a:solidFill>
        <a:latin typeface="Century Gothic" pitchFamily="34" charset="0"/>
        <a:ea typeface="+mn-ea"/>
        <a:cs typeface="+mn-cs"/>
      </a:defRPr>
    </a:lvl2pPr>
    <a:lvl3pPr marL="914400" algn="l" rtl="0" fontAlgn="base">
      <a:spcBef>
        <a:spcPct val="0"/>
      </a:spcBef>
      <a:spcAft>
        <a:spcPct val="0"/>
      </a:spcAft>
      <a:defRPr kern="1200">
        <a:solidFill>
          <a:schemeClr val="tx1"/>
        </a:solidFill>
        <a:latin typeface="Century Gothic" pitchFamily="34" charset="0"/>
        <a:ea typeface="+mn-ea"/>
        <a:cs typeface="+mn-cs"/>
      </a:defRPr>
    </a:lvl3pPr>
    <a:lvl4pPr marL="1371600" algn="l" rtl="0" fontAlgn="base">
      <a:spcBef>
        <a:spcPct val="0"/>
      </a:spcBef>
      <a:spcAft>
        <a:spcPct val="0"/>
      </a:spcAft>
      <a:defRPr kern="1200">
        <a:solidFill>
          <a:schemeClr val="tx1"/>
        </a:solidFill>
        <a:latin typeface="Century Gothic" pitchFamily="34" charset="0"/>
        <a:ea typeface="+mn-ea"/>
        <a:cs typeface="+mn-cs"/>
      </a:defRPr>
    </a:lvl4pPr>
    <a:lvl5pPr marL="1828800" algn="l" rtl="0" fontAlgn="base">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7BB"/>
    <a:srgbClr val="FF6600"/>
    <a:srgbClr val="008000"/>
    <a:srgbClr val="009900"/>
    <a:srgbClr val="3333CC"/>
    <a:srgbClr val="6600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14" autoAdjust="0"/>
  </p:normalViewPr>
  <p:slideViewPr>
    <p:cSldViewPr>
      <p:cViewPr varScale="1">
        <p:scale>
          <a:sx n="65" d="100"/>
          <a:sy n="65" d="100"/>
        </p:scale>
        <p:origin x="804" y="60"/>
      </p:cViewPr>
      <p:guideLst>
        <p:guide orient="horz" pos="2160"/>
        <p:guide pos="2880"/>
      </p:guideLst>
    </p:cSldViewPr>
  </p:slideViewPr>
  <p:notesTextViewPr>
    <p:cViewPr>
      <p:scale>
        <a:sx n="100" d="100"/>
        <a:sy n="100" d="100"/>
      </p:scale>
      <p:origin x="0" y="0"/>
    </p:cViewPr>
  </p:notesTextViewPr>
  <p:notesViewPr>
    <p:cSldViewPr>
      <p:cViewPr varScale="1">
        <p:scale>
          <a:sx n="58" d="100"/>
          <a:sy n="58" d="100"/>
        </p:scale>
        <p:origin x="-180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FF302B7-3B3B-4B9A-8217-9ACAC615A101}" type="datetimeFigureOut">
              <a:rPr lang="en-US"/>
              <a:pPr>
                <a:defRPr/>
              </a:pPr>
              <a:t>12/29/2016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F2BC176-286E-4593-ABE9-257AB536BCCD}" type="slidenum">
              <a:rPr lang="en-US"/>
              <a:pPr>
                <a:defRPr/>
              </a:pPr>
              <a:t>‹#›</a:t>
            </a:fld>
            <a:endParaRPr lang="en-US"/>
          </a:p>
        </p:txBody>
      </p:sp>
    </p:spTree>
    <p:extLst>
      <p:ext uri="{BB962C8B-B14F-4D97-AF65-F5344CB8AC3E}">
        <p14:creationId xmlns:p14="http://schemas.microsoft.com/office/powerpoint/2010/main" val="927134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Today, we are going to talk about one of our favorite foods. Something that you may not even think about as a favorite food, because so many different things are made out of it. </a:t>
            </a:r>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6042A4-6677-497D-92C5-96C946F2B7E0}" type="slidenum">
              <a:rPr lang="en-US"/>
              <a:pPr fontAlgn="base">
                <a:spcBef>
                  <a:spcPct val="0"/>
                </a:spcBef>
                <a:spcAft>
                  <a:spcPct val="0"/>
                </a:spcAft>
                <a:defRPr/>
              </a:pPr>
              <a:t>1</a:t>
            </a:fld>
            <a:endParaRPr lang="en-US"/>
          </a:p>
        </p:txBody>
      </p:sp>
    </p:spTree>
    <p:extLst>
      <p:ext uri="{BB962C8B-B14F-4D97-AF65-F5344CB8AC3E}">
        <p14:creationId xmlns:p14="http://schemas.microsoft.com/office/powerpoint/2010/main" val="3096521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Then they plant the seeds. They really work to take care of the seeds so that they will flourish.</a:t>
            </a:r>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98E753-2C62-41D5-B842-595E34A1441F}" type="slidenum">
              <a:rPr lang="en-US"/>
              <a:pPr fontAlgn="base">
                <a:spcBef>
                  <a:spcPct val="0"/>
                </a:spcBef>
                <a:spcAft>
                  <a:spcPct val="0"/>
                </a:spcAft>
                <a:defRPr/>
              </a:pPr>
              <a:t>10</a:t>
            </a:fld>
            <a:endParaRPr lang="en-US"/>
          </a:p>
        </p:txBody>
      </p:sp>
    </p:spTree>
    <p:extLst>
      <p:ext uri="{BB962C8B-B14F-4D97-AF65-F5344CB8AC3E}">
        <p14:creationId xmlns:p14="http://schemas.microsoft.com/office/powerpoint/2010/main" val="229293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wheat plants emerge from the ground and, nourished by nutrients in the soil and watered by the rain, they grow and develop. </a:t>
            </a:r>
          </a:p>
        </p:txBody>
      </p:sp>
      <p:sp>
        <p:nvSpPr>
          <p:cNvPr id="4" name="Slide Number Placeholder 3"/>
          <p:cNvSpPr>
            <a:spLocks noGrp="1"/>
          </p:cNvSpPr>
          <p:nvPr>
            <p:ph type="sldNum" sz="quarter" idx="5"/>
          </p:nvPr>
        </p:nvSpPr>
        <p:spPr/>
        <p:txBody>
          <a:bodyPr/>
          <a:lstStyle/>
          <a:p>
            <a:pPr>
              <a:defRPr/>
            </a:pPr>
            <a:fld id="{55B4DB25-36CE-4EC4-9E00-962524D18EBC}" type="slidenum">
              <a:rPr lang="en-US" smtClean="0"/>
              <a:pPr>
                <a:defRPr/>
              </a:pPr>
              <a:t>11</a:t>
            </a:fld>
            <a:endParaRPr lang="en-US"/>
          </a:p>
        </p:txBody>
      </p:sp>
    </p:spTree>
    <p:extLst>
      <p:ext uri="{BB962C8B-B14F-4D97-AF65-F5344CB8AC3E}">
        <p14:creationId xmlns:p14="http://schemas.microsoft.com/office/powerpoint/2010/main" val="2407619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During this important time, farmers keep a close watch on the crop, working to protect the wheat plants so they grow healthy and strong.</a:t>
            </a:r>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76949AA-6FCE-40FB-8C22-43962FCA2062}" type="slidenum">
              <a:rPr lang="en-US" sz="1200">
                <a:latin typeface="+mn-lt"/>
              </a:rPr>
              <a:pPr algn="r" fontAlgn="auto">
                <a:spcBef>
                  <a:spcPts val="0"/>
                </a:spcBef>
                <a:spcAft>
                  <a:spcPts val="0"/>
                </a:spcAft>
                <a:defRPr/>
              </a:pPr>
              <a:t>12</a:t>
            </a:fld>
            <a:endParaRPr lang="en-US" sz="1200">
              <a:latin typeface="+mn-lt"/>
            </a:endParaRPr>
          </a:p>
        </p:txBody>
      </p:sp>
    </p:spTree>
    <p:extLst>
      <p:ext uri="{BB962C8B-B14F-4D97-AF65-F5344CB8AC3E}">
        <p14:creationId xmlns:p14="http://schemas.microsoft.com/office/powerpoint/2010/main" val="382249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Soon the wheat grows tall and strong. It’s a beautiful golden color in the fields at harvest time. The wheat kernels need to be ripe and dry for harvest.</a:t>
            </a: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84902-DA1D-4F39-B353-CADA11CA3F36}"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89568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name “combine” comes from its combining separate operations that make up harvesting – reaping, or cutting the stalks, and separating out the kernel, or edible part.</a:t>
            </a:r>
          </a:p>
        </p:txBody>
      </p:sp>
      <p:sp>
        <p:nvSpPr>
          <p:cNvPr id="3584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0352FF3-C992-40CC-AC1D-FAF6768444B0}" type="slidenum">
              <a:rPr lang="en-US" sz="1200">
                <a:latin typeface="+mn-lt"/>
              </a:rPr>
              <a:pPr algn="r">
                <a:defRPr/>
              </a:pPr>
              <a:t>14</a:t>
            </a:fld>
            <a:endParaRPr lang="en-US" sz="1200">
              <a:latin typeface="+mn-lt"/>
            </a:endParaRPr>
          </a:p>
        </p:txBody>
      </p:sp>
    </p:spTree>
    <p:extLst>
      <p:ext uri="{BB962C8B-B14F-4D97-AF65-F5344CB8AC3E}">
        <p14:creationId xmlns:p14="http://schemas.microsoft.com/office/powerpoint/2010/main" val="2501007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When the wheat is harvested from the field, it is placed in trucks for transporting. </a:t>
            </a: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8FCF2F-2CEF-4958-8C08-5F548AA494B8}"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52852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trucks deliver the wheat to specialized buildings called grain elevators for storage until time to take it to the mill, where it is turned into flour.</a:t>
            </a:r>
          </a:p>
        </p:txBody>
      </p:sp>
      <p:sp>
        <p:nvSpPr>
          <p:cNvPr id="3993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199112F-1F2F-470B-BE7D-C32C5AC91DCA}" type="slidenum">
              <a:rPr lang="en-US" sz="1200">
                <a:latin typeface="+mn-lt"/>
              </a:rPr>
              <a:pPr algn="r">
                <a:defRPr/>
              </a:pPr>
              <a:t>16</a:t>
            </a:fld>
            <a:endParaRPr lang="en-US" sz="1200">
              <a:latin typeface="+mn-lt"/>
            </a:endParaRPr>
          </a:p>
        </p:txBody>
      </p:sp>
    </p:spTree>
    <p:extLst>
      <p:ext uri="{BB962C8B-B14F-4D97-AF65-F5344CB8AC3E}">
        <p14:creationId xmlns:p14="http://schemas.microsoft.com/office/powerpoint/2010/main" val="2321288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milling process takes the grain to flour. It is cleaned, separated, ground and then may be enriched with vitamins, to replace those that came out during the processing.</a:t>
            </a:r>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A6553D-3E7C-4AE7-B281-BF9FC5F9A02D}"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3092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Wheat is what is called an “annual” crop. This means it must be planted again every year, or for every crop. Depending on the class or type of wheat, it is planted in either the spring, growing throughout the summer, or in the fall, with the growing season in the winter. In the summer, it takes about 3 months for wheat to grow from seed to harvest. It takes longer for winter wheat to grow tall enough to be harvested. Why do you think that is?</a:t>
            </a:r>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6698A9-BD34-431D-897E-3278EF55434B}"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4265132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what ground wheat, or white flour, looks like. Whole wheat flour is slightly more brown. You’ve probably seen this in your own kitchen at home.</a:t>
            </a:r>
          </a:p>
        </p:txBody>
      </p:sp>
      <p:sp>
        <p:nvSpPr>
          <p:cNvPr id="44035"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7F064832-43F3-45D7-8C82-81FD2B1DE535}" type="slidenum">
              <a:rPr lang="en-US" sz="1200">
                <a:latin typeface="+mn-lt"/>
              </a:rPr>
              <a:pPr algn="r">
                <a:defRPr/>
              </a:pPr>
              <a:t>19</a:t>
            </a:fld>
            <a:endParaRPr lang="en-US" sz="1200">
              <a:latin typeface="+mn-lt"/>
            </a:endParaRPr>
          </a:p>
        </p:txBody>
      </p:sp>
    </p:spTree>
    <p:extLst>
      <p:ext uri="{BB962C8B-B14F-4D97-AF65-F5344CB8AC3E}">
        <p14:creationId xmlns:p14="http://schemas.microsoft.com/office/powerpoint/2010/main" val="31754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Think about what you have eaten today. Did you have cereal or toast for breakfast? Did you have a sandwich for lunch? Do you like spaghetti, cookies and macaroni and cheese? Do you love to eat pizza?</a:t>
            </a:r>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3423DC-7AE1-46F0-A579-2AF2F496C96A}"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118530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From the mill, wheat flour is sold to food companies that make it into all kinds of good things to eat.</a:t>
            </a:r>
          </a:p>
        </p:txBody>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C63901-0944-439E-B54C-9BD920D563E0}"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387120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Did you know that wheat products are an important part of our diet? Do you know how much wheat you should be eating? The answer is five or six servings of a wheat product every single day. And half of those – maybe three servings – should be whole grains.</a:t>
            </a:r>
          </a:p>
        </p:txBody>
      </p:sp>
      <p:sp>
        <p:nvSpPr>
          <p:cNvPr id="481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7B053-5AE6-440E-B9D7-E6A6CDDA3CBE}" type="slidenum">
              <a:rPr lang="en-US"/>
              <a:pPr fontAlgn="base">
                <a:spcBef>
                  <a:spcPct val="0"/>
                </a:spcBef>
                <a:spcAft>
                  <a:spcPct val="0"/>
                </a:spcAft>
                <a:defRPr/>
              </a:pPr>
              <a:t>21</a:t>
            </a:fld>
            <a:endParaRPr lang="en-US"/>
          </a:p>
        </p:txBody>
      </p:sp>
    </p:spTree>
    <p:extLst>
      <p:ext uri="{BB962C8B-B14F-4D97-AF65-F5344CB8AC3E}">
        <p14:creationId xmlns:p14="http://schemas.microsoft.com/office/powerpoint/2010/main" val="816324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are some good ways to remember what a “serving” is. It’s one piece of bread, one cup of your favorite ready to eat cereal, or a half of a cup of pasta or cooked cereal. Remember, you need a total of 5-6 servings, every single day!</a:t>
            </a:r>
          </a:p>
        </p:txBody>
      </p:sp>
      <p:sp>
        <p:nvSpPr>
          <p:cNvPr id="4813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C923610C-6230-41C7-961F-CBF35FA774C9}" type="slidenum">
              <a:rPr lang="en-US" sz="1200">
                <a:latin typeface="+mn-lt"/>
              </a:rPr>
              <a:pPr algn="r">
                <a:defRPr/>
              </a:pPr>
              <a:t>22</a:t>
            </a:fld>
            <a:endParaRPr lang="en-US" sz="1200">
              <a:latin typeface="+mn-lt"/>
            </a:endParaRPr>
          </a:p>
        </p:txBody>
      </p:sp>
    </p:spTree>
    <p:extLst>
      <p:ext uri="{BB962C8B-B14F-4D97-AF65-F5344CB8AC3E}">
        <p14:creationId xmlns:p14="http://schemas.microsoft.com/office/powerpoint/2010/main" val="1663849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Let’s talk again about why wheat is important to eat. It gives us fiber that is good for our digestive health, carbohydrates that provide energy, and minerals like iron and important B-vitamins that keep our bodies healthy.</a:t>
            </a: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033C7F-AB58-478B-8136-649F67114282}" type="slidenum">
              <a:rPr lang="en-US"/>
              <a:pPr fontAlgn="base">
                <a:spcBef>
                  <a:spcPct val="0"/>
                </a:spcBef>
                <a:spcAft>
                  <a:spcPct val="0"/>
                </a:spcAft>
                <a:defRPr/>
              </a:pPr>
              <a:t>23</a:t>
            </a:fld>
            <a:endParaRPr lang="en-US"/>
          </a:p>
        </p:txBody>
      </p:sp>
    </p:spTree>
    <p:extLst>
      <p:ext uri="{BB962C8B-B14F-4D97-AF65-F5344CB8AC3E}">
        <p14:creationId xmlns:p14="http://schemas.microsoft.com/office/powerpoint/2010/main" val="132976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owe a big thanks to America’s wheat farmers, who grow the nutritious wheat we eat!</a:t>
            </a: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C53724-625E-422C-A7CA-AF94F3538A89}"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219633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you do, then you like wheat! Wheat is a basic ingredient in so many of our foods. Can you think of some other examples?</a:t>
            </a: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B121A1-2BE1-4AD8-81B6-A253487F45DD}"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1300773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Wheat is a very popular crop in the United States. Forty-two of our fifty states grow wheat. Do we grow wheat in (Name of state)? Do you know where?</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02F6B6-CA10-4742-9A58-F5B7B84228B8}"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149609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are some interesting things about wheat. First, it is what is called a Grain food. And it is a very old food. People have been growing and eating wheat for thousands of years. Wheat grows in kernels, and each kernel has three parts. The outer layer of a kernel is called the bran; the middle layer of a kernel is called the endosperm and the inner layer is called the germ of the kernel.</a:t>
            </a:r>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CC4780-8407-4BA2-92D2-BF82878FD13A}"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2406915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that small kernel are many nutrients that help us grow and become strong. There is FIBER, that makes you feel full after you eat. There are PROTEINS and CARBOHYDRATES that give you energy. And there are VITAMINS and MINERALS that make you strong and keep you healthy.</a:t>
            </a:r>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9E8C63-71D5-4B6A-8242-11192F266019}"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366337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Some foods are called Whole Grain Foods</a:t>
            </a:r>
            <a:r>
              <a:rPr lang="en-US" smtClean="0">
                <a:solidFill>
                  <a:srgbClr val="FF0000"/>
                </a:solidFill>
              </a:rPr>
              <a:t>, like those made out of whole wheat flour. </a:t>
            </a:r>
            <a:r>
              <a:rPr lang="en-US" smtClean="0"/>
              <a:t>These are made using all three parts of the kernel. What were those called again? That’s right – the bran, the endosperm and the germ.</a:t>
            </a:r>
          </a:p>
        </p:txBody>
      </p:sp>
      <p:sp>
        <p:nvSpPr>
          <p:cNvPr id="27651"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D6B40651-72CA-4E54-B38D-A72781661B05}" type="slidenum">
              <a:rPr lang="en-US" sz="1200">
                <a:latin typeface="+mn-lt"/>
              </a:rPr>
              <a:pPr algn="r">
                <a:defRPr/>
              </a:pPr>
              <a:t>7</a:t>
            </a:fld>
            <a:endParaRPr lang="en-US" sz="1200">
              <a:latin typeface="+mn-lt"/>
            </a:endParaRPr>
          </a:p>
        </p:txBody>
      </p:sp>
    </p:spTree>
    <p:extLst>
      <p:ext uri="{BB962C8B-B14F-4D97-AF65-F5344CB8AC3E}">
        <p14:creationId xmlns:p14="http://schemas.microsoft.com/office/powerpoint/2010/main" val="283540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Other Wheat Foods are Enriched. This means they are made from flour that has been ground using endosperm only. Vitamins and minerals lost by not using the bran and germ are added back in as part of the milling process.</a:t>
            </a:r>
          </a:p>
        </p:txBody>
      </p:sp>
      <p:sp>
        <p:nvSpPr>
          <p:cNvPr id="29699"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0CCE2E3-396F-4E63-86ED-A1E6DD2737DF}" type="slidenum">
              <a:rPr lang="en-US" sz="1200">
                <a:latin typeface="+mn-lt"/>
              </a:rPr>
              <a:pPr algn="r">
                <a:defRPr/>
              </a:pPr>
              <a:t>8</a:t>
            </a:fld>
            <a:endParaRPr lang="en-US" sz="1200">
              <a:latin typeface="+mn-lt"/>
            </a:endParaRPr>
          </a:p>
        </p:txBody>
      </p:sp>
    </p:spTree>
    <p:extLst>
      <p:ext uri="{BB962C8B-B14F-4D97-AF65-F5344CB8AC3E}">
        <p14:creationId xmlns:p14="http://schemas.microsoft.com/office/powerpoint/2010/main" val="3990965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now let’s talk about how wheat grows. Usually, it grows on very large farms. Wheat farmers there start by working the soil. Today, some farmers use no-till planting. This does not disturb the soil, increasing the amount of nutrients which helps crops grow. It also uses less fuel and decreases soil erosion which is good for our environment.</a:t>
            </a:r>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E4719A-723C-4E5F-BD85-905114AB9162}"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4904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C4C247-24C6-4074-8491-EC0462EE8DFB}" type="datetimeFigureOut">
              <a:rPr lang="en-US"/>
              <a:pPr>
                <a:defRPr/>
              </a:pPr>
              <a:t>12/29/2016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8388BE-DE2E-4920-92BC-3A8C402CC9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C61397-6206-4DF1-90DD-E7369ACECA51}" type="datetimeFigureOut">
              <a:rPr lang="en-US"/>
              <a:pPr>
                <a:defRPr/>
              </a:pPr>
              <a:t>12/29/2016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F58BA4-FC95-47E5-B705-206B42AED6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06C2CE-422F-4BF2-AB2F-DB8AD649A4C6}" type="datetimeFigureOut">
              <a:rPr lang="en-US"/>
              <a:pPr>
                <a:defRPr/>
              </a:pPr>
              <a:t>12/29/2016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345222-46CA-4FD1-9AC1-921D932581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36E5E-D64C-47DF-B16F-AFFA6271B37D}" type="datetimeFigureOut">
              <a:rPr lang="en-US"/>
              <a:pPr>
                <a:defRPr/>
              </a:pPr>
              <a:t>12/29/2016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CCD271-BD9A-4C21-B90D-655EDA69204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5565AD-BE53-4172-8A50-7A2738B6ECA6}" type="datetimeFigureOut">
              <a:rPr lang="en-US"/>
              <a:pPr>
                <a:defRPr/>
              </a:pPr>
              <a:t>12/29/2016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FBD854-5BD8-4028-9662-40C4619C694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924C54-29C6-4EEC-A028-9BEF7D196B5E}" type="datetimeFigureOut">
              <a:rPr lang="en-US"/>
              <a:pPr>
                <a:defRPr/>
              </a:pPr>
              <a:t>12/29/2016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96C29E-446A-4A59-9C9B-01F8F3A2734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85E40B-6617-437B-B2BA-4E905E0CD019}" type="datetimeFigureOut">
              <a:rPr lang="en-US"/>
              <a:pPr>
                <a:defRPr/>
              </a:pPr>
              <a:t>12/29/2016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B2569AE-C3A8-42FB-A1A0-C43FB8776A6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75671C-7977-4E4B-BA5A-4EEAC32C31EC}" type="datetimeFigureOut">
              <a:rPr lang="en-US"/>
              <a:pPr>
                <a:defRPr/>
              </a:pPr>
              <a:t>12/29/2016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FBA5BB7-D231-4262-95D9-38146215808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1BDE675-9881-4677-B304-9C06D88BA06D}" type="datetimeFigureOut">
              <a:rPr lang="en-US"/>
              <a:pPr>
                <a:defRPr/>
              </a:pPr>
              <a:t>12/29/2016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1ECC8E-579D-4C54-A391-36871CEECFC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549065-79AF-4866-8FE9-9D0046C0271B}" type="datetimeFigureOut">
              <a:rPr lang="en-US"/>
              <a:pPr>
                <a:defRPr/>
              </a:pPr>
              <a:t>12/29/2016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E0589A-67B1-4CD3-B24E-EA730EF4E97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386A88-AC99-4A65-9BF2-2BAF3CEBBB66}" type="datetimeFigureOut">
              <a:rPr lang="en-US"/>
              <a:pPr>
                <a:defRPr/>
              </a:pPr>
              <a:t>12/29/2016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D9F3B0-3081-44C8-AFDF-4061648FB9E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160AD0E-73C8-4DDF-9443-57EB81169BC8}" type="datetimeFigureOut">
              <a:rPr lang="en-US"/>
              <a:pPr>
                <a:defRPr/>
              </a:pPr>
              <a:t>12/29/2016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68C05F1-7AA6-486C-88E5-26BC658354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png"/><Relationship Id="rId5" Type="http://schemas.openxmlformats.org/officeDocument/2006/relationships/oleObject" Target="../embeddings/oleObject3.bin"/><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2.png"/><Relationship Id="rId5" Type="http://schemas.openxmlformats.org/officeDocument/2006/relationships/oleObject" Target="../embeddings/oleObject4.bin"/><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3.png"/><Relationship Id="rId5" Type="http://schemas.openxmlformats.org/officeDocument/2006/relationships/oleObject" Target="../embeddings/oleObject5.bin"/><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descr="wheat-foods-image"/>
          <p:cNvPicPr>
            <a:picLocks noChangeAspect="1" noChangeArrowheads="1"/>
          </p:cNvPicPr>
          <p:nvPr/>
        </p:nvPicPr>
        <p:blipFill>
          <a:blip r:embed="rId3"/>
          <a:srcRect/>
          <a:stretch>
            <a:fillRect/>
          </a:stretch>
        </p:blipFill>
        <p:spPr bwMode="auto">
          <a:xfrm>
            <a:off x="4572000" y="0"/>
            <a:ext cx="4572000" cy="6858000"/>
          </a:xfrm>
          <a:prstGeom prst="rect">
            <a:avLst/>
          </a:prstGeom>
          <a:noFill/>
          <a:ln w="9525">
            <a:noFill/>
            <a:miter lim="800000"/>
            <a:headEnd/>
            <a:tailEnd/>
          </a:ln>
        </p:spPr>
      </p:pic>
      <p:sp>
        <p:nvSpPr>
          <p:cNvPr id="14338" name="Rectangle 5"/>
          <p:cNvSpPr>
            <a:spLocks noChangeArrowheads="1"/>
          </p:cNvSpPr>
          <p:nvPr/>
        </p:nvSpPr>
        <p:spPr bwMode="auto">
          <a:xfrm>
            <a:off x="0" y="3048000"/>
            <a:ext cx="4800600" cy="914400"/>
          </a:xfrm>
          <a:prstGeom prst="rect">
            <a:avLst/>
          </a:prstGeom>
          <a:solidFill>
            <a:srgbClr val="008000"/>
          </a:solidFill>
          <a:ln w="9525">
            <a:noFill/>
            <a:miter lim="800000"/>
            <a:headEnd/>
            <a:tailEnd/>
          </a:ln>
        </p:spPr>
        <p:txBody>
          <a:bodyPr wrap="none" anchor="ctr"/>
          <a:lstStyle/>
          <a:p>
            <a:endParaRPr lang="en-US"/>
          </a:p>
        </p:txBody>
      </p:sp>
      <p:sp>
        <p:nvSpPr>
          <p:cNvPr id="14339" name="Title 1"/>
          <p:cNvSpPr>
            <a:spLocks noGrp="1"/>
          </p:cNvSpPr>
          <p:nvPr>
            <p:ph type="ctrTitle"/>
          </p:nvPr>
        </p:nvSpPr>
        <p:spPr>
          <a:xfrm>
            <a:off x="76200" y="3048000"/>
            <a:ext cx="4648200" cy="936625"/>
          </a:xfrm>
        </p:spPr>
        <p:txBody>
          <a:bodyPr/>
          <a:lstStyle/>
          <a:p>
            <a:pPr eaLnBrk="1" hangingPunct="1"/>
            <a:r>
              <a:rPr lang="en-US" b="1" smtClean="0">
                <a:solidFill>
                  <a:schemeClr val="bg1"/>
                </a:solidFill>
              </a:rPr>
              <a:t>The Wheat You Eat</a:t>
            </a:r>
          </a:p>
        </p:txBody>
      </p:sp>
      <p:sp>
        <p:nvSpPr>
          <p:cNvPr id="14340" name="Subtitle 2"/>
          <p:cNvSpPr>
            <a:spLocks noGrp="1"/>
          </p:cNvSpPr>
          <p:nvPr>
            <p:ph type="subTitle" idx="1"/>
          </p:nvPr>
        </p:nvSpPr>
        <p:spPr>
          <a:xfrm>
            <a:off x="0" y="4191000"/>
            <a:ext cx="4724400" cy="914400"/>
          </a:xfrm>
        </p:spPr>
        <p:txBody>
          <a:bodyPr/>
          <a:lstStyle/>
          <a:p>
            <a:pPr eaLnBrk="1" hangingPunct="1">
              <a:lnSpc>
                <a:spcPct val="70000"/>
              </a:lnSpc>
            </a:pPr>
            <a:r>
              <a:rPr lang="en-US" sz="4000" b="1" smtClean="0">
                <a:solidFill>
                  <a:srgbClr val="FF6600"/>
                </a:solidFill>
              </a:rPr>
              <a:t>How It’s Grown and </a:t>
            </a:r>
          </a:p>
          <a:p>
            <a:pPr eaLnBrk="1" hangingPunct="1">
              <a:lnSpc>
                <a:spcPct val="60000"/>
              </a:lnSpc>
            </a:pPr>
            <a:r>
              <a:rPr lang="en-US" sz="4000" b="1" smtClean="0">
                <a:solidFill>
                  <a:srgbClr val="FF6600"/>
                </a:solidFill>
              </a:rPr>
              <a:t>Made Into Our Food</a:t>
            </a:r>
          </a:p>
        </p:txBody>
      </p:sp>
      <p:pic>
        <p:nvPicPr>
          <p:cNvPr id="14341" name="Picture 7" descr="Sprouting-Up-logo-revised"/>
          <p:cNvPicPr>
            <a:picLocks noChangeAspect="1" noChangeArrowheads="1"/>
          </p:cNvPicPr>
          <p:nvPr/>
        </p:nvPicPr>
        <p:blipFill>
          <a:blip r:embed="rId4"/>
          <a:srcRect/>
          <a:stretch>
            <a:fillRect/>
          </a:stretch>
        </p:blipFill>
        <p:spPr bwMode="auto">
          <a:xfrm>
            <a:off x="685800" y="279400"/>
            <a:ext cx="3048000" cy="261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0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32802" name="Content Placeholder 2"/>
          <p:cNvSpPr>
            <a:spLocks noGrp="1"/>
          </p:cNvSpPr>
          <p:nvPr>
            <p:ph idx="1"/>
          </p:nvPr>
        </p:nvSpPr>
        <p:spPr>
          <a:xfrm>
            <a:off x="304800" y="1524000"/>
            <a:ext cx="8229600" cy="1295400"/>
          </a:xfrm>
        </p:spPr>
        <p:txBody>
          <a:bodyPr/>
          <a:lstStyle/>
          <a:p>
            <a:pPr eaLnBrk="1" hangingPunct="1">
              <a:lnSpc>
                <a:spcPct val="60000"/>
              </a:lnSpc>
              <a:buFont typeface="Arial" charset="0"/>
              <a:buNone/>
            </a:pPr>
            <a:r>
              <a:rPr lang="en-US" smtClean="0"/>
              <a:t>Then the seeds are planted. Fertilizer may be</a:t>
            </a:r>
          </a:p>
          <a:p>
            <a:pPr eaLnBrk="1" hangingPunct="1">
              <a:lnSpc>
                <a:spcPct val="60000"/>
              </a:lnSpc>
              <a:buFont typeface="Arial" charset="0"/>
              <a:buNone/>
            </a:pPr>
            <a:r>
              <a:rPr lang="en-US" smtClean="0"/>
              <a:t>added to help the seeds grow.</a:t>
            </a:r>
          </a:p>
          <a:p>
            <a:pPr eaLnBrk="1" hangingPunct="1">
              <a:buFont typeface="Arial" charset="0"/>
              <a:buNone/>
            </a:pPr>
            <a:endParaRPr lang="en-US" smtClean="0"/>
          </a:p>
        </p:txBody>
      </p:sp>
      <p:sp>
        <p:nvSpPr>
          <p:cNvPr id="32803"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32804" name="Picture 18"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graphicFrame>
        <p:nvGraphicFramePr>
          <p:cNvPr id="32800" name="Object 32"/>
          <p:cNvGraphicFramePr>
            <a:graphicFrameLocks noChangeAspect="1"/>
          </p:cNvGraphicFramePr>
          <p:nvPr/>
        </p:nvGraphicFramePr>
        <p:xfrm>
          <a:off x="1828800" y="2286000"/>
          <a:ext cx="5562600" cy="4173538"/>
        </p:xfrm>
        <a:graphic>
          <a:graphicData uri="http://schemas.openxmlformats.org/presentationml/2006/ole">
            <mc:AlternateContent xmlns:mc="http://schemas.openxmlformats.org/markup-compatibility/2006">
              <mc:Choice xmlns:v="urn:schemas-microsoft-com:vml" Requires="v">
                <p:oleObj spid="_x0000_s32803" name="Image" r:id="rId5" imgW="6400000" imgH="4800000" progId="Photoshop.Image.55">
                  <p:embed/>
                </p:oleObj>
              </mc:Choice>
              <mc:Fallback>
                <p:oleObj name="Image" r:id="rId5" imgW="6400000" imgH="4800000" progId="Photoshop.Image.55">
                  <p:embed/>
                  <p:pic>
                    <p:nvPicPr>
                      <p:cNvPr id="0" name="Picture 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286000"/>
                        <a:ext cx="5562600" cy="41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Content Placeholder 2"/>
          <p:cNvSpPr>
            <a:spLocks noGrp="1"/>
          </p:cNvSpPr>
          <p:nvPr>
            <p:ph idx="1"/>
          </p:nvPr>
        </p:nvSpPr>
        <p:spPr>
          <a:xfrm>
            <a:off x="304800" y="1447800"/>
            <a:ext cx="8229600" cy="1219200"/>
          </a:xfrm>
        </p:spPr>
        <p:txBody>
          <a:bodyPr/>
          <a:lstStyle/>
          <a:p>
            <a:pPr>
              <a:lnSpc>
                <a:spcPct val="60000"/>
              </a:lnSpc>
              <a:buFont typeface="Arial" charset="0"/>
              <a:buNone/>
            </a:pPr>
            <a:r>
              <a:rPr lang="en-US" smtClean="0"/>
              <a:t>The plants emerge from the ground and depend</a:t>
            </a:r>
          </a:p>
          <a:p>
            <a:pPr>
              <a:lnSpc>
                <a:spcPct val="60000"/>
              </a:lnSpc>
              <a:buFont typeface="Arial" charset="0"/>
              <a:buNone/>
            </a:pPr>
            <a:r>
              <a:rPr lang="en-US" smtClean="0"/>
              <a:t>on nutrients from the soil and rainfall to grow</a:t>
            </a:r>
          </a:p>
          <a:p>
            <a:pPr>
              <a:lnSpc>
                <a:spcPct val="60000"/>
              </a:lnSpc>
              <a:buFont typeface="Arial" charset="0"/>
              <a:buNone/>
            </a:pPr>
            <a:r>
              <a:rPr lang="en-US" smtClean="0"/>
              <a:t>and develop. </a:t>
            </a:r>
          </a:p>
          <a:p>
            <a:endParaRPr lang="en-US" smtClean="0"/>
          </a:p>
          <a:p>
            <a:endParaRPr lang="en-US" smtClean="0"/>
          </a:p>
        </p:txBody>
      </p:sp>
      <p:sp>
        <p:nvSpPr>
          <p:cNvPr id="34825"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34826"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34827"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graphicFrame>
        <p:nvGraphicFramePr>
          <p:cNvPr id="34823" name="Object 7"/>
          <p:cNvGraphicFramePr>
            <a:graphicFrameLocks noChangeAspect="1"/>
          </p:cNvGraphicFramePr>
          <p:nvPr/>
        </p:nvGraphicFramePr>
        <p:xfrm>
          <a:off x="1905000" y="2589213"/>
          <a:ext cx="6172200" cy="4116387"/>
        </p:xfrm>
        <a:graphic>
          <a:graphicData uri="http://schemas.openxmlformats.org/presentationml/2006/ole">
            <mc:AlternateContent xmlns:mc="http://schemas.openxmlformats.org/markup-compatibility/2006">
              <mc:Choice xmlns:v="urn:schemas-microsoft-com:vml" Requires="v">
                <p:oleObj spid="_x0000_s34826" name="Image" r:id="rId5" imgW="6400000" imgH="4266667" progId="Photoshop.Image.55">
                  <p:embed/>
                </p:oleObj>
              </mc:Choice>
              <mc:Fallback>
                <p:oleObj name="Image" r:id="rId5" imgW="6400000" imgH="4266667" progId="Photoshop.Image.55">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589213"/>
                        <a:ext cx="6172200" cy="41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2" name="Content Placeholder 2"/>
          <p:cNvSpPr>
            <a:spLocks noGrp="1"/>
          </p:cNvSpPr>
          <p:nvPr>
            <p:ph idx="4294967295"/>
          </p:nvPr>
        </p:nvSpPr>
        <p:spPr>
          <a:xfrm>
            <a:off x="304800" y="1447800"/>
            <a:ext cx="8229600" cy="1219200"/>
          </a:xfrm>
        </p:spPr>
        <p:txBody>
          <a:bodyPr/>
          <a:lstStyle/>
          <a:p>
            <a:pPr>
              <a:lnSpc>
                <a:spcPct val="60000"/>
              </a:lnSpc>
              <a:buFont typeface="Arial" charset="0"/>
              <a:buNone/>
            </a:pPr>
            <a:r>
              <a:rPr lang="en-US" smtClean="0"/>
              <a:t>Farmers monitor the wheat fields throughout</a:t>
            </a:r>
          </a:p>
          <a:p>
            <a:pPr>
              <a:lnSpc>
                <a:spcPct val="60000"/>
              </a:lnSpc>
              <a:buFont typeface="Arial" charset="0"/>
              <a:buNone/>
            </a:pPr>
            <a:r>
              <a:rPr lang="en-US" smtClean="0"/>
              <a:t>the growing season for disease and pest issues</a:t>
            </a:r>
          </a:p>
          <a:p>
            <a:pPr>
              <a:lnSpc>
                <a:spcPct val="60000"/>
              </a:lnSpc>
              <a:buFont typeface="Arial" charset="0"/>
              <a:buNone/>
            </a:pPr>
            <a:r>
              <a:rPr lang="en-US" smtClean="0"/>
              <a:t>and work to protect the crop.</a:t>
            </a:r>
          </a:p>
          <a:p>
            <a:endParaRPr lang="en-US" smtClean="0"/>
          </a:p>
        </p:txBody>
      </p:sp>
      <p:sp>
        <p:nvSpPr>
          <p:cNvPr id="59403"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59404"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59405"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graphicFrame>
        <p:nvGraphicFramePr>
          <p:cNvPr id="59401" name="Object 9"/>
          <p:cNvGraphicFramePr>
            <a:graphicFrameLocks noChangeAspect="1"/>
          </p:cNvGraphicFramePr>
          <p:nvPr/>
        </p:nvGraphicFramePr>
        <p:xfrm>
          <a:off x="1905000" y="2590800"/>
          <a:ext cx="4041775" cy="4064000"/>
        </p:xfrm>
        <a:graphic>
          <a:graphicData uri="http://schemas.openxmlformats.org/presentationml/2006/ole">
            <mc:AlternateContent xmlns:mc="http://schemas.openxmlformats.org/markup-compatibility/2006">
              <mc:Choice xmlns:v="urn:schemas-microsoft-com:vml" Requires="v">
                <p:oleObj spid="_x0000_s59404" name="Image" r:id="rId5" imgW="7900432" imgH="7946152" progId="Photoshop.Image.55">
                  <p:embed/>
                </p:oleObj>
              </mc:Choice>
              <mc:Fallback>
                <p:oleObj name="Image" r:id="rId5" imgW="7900432" imgH="7946152" progId="Photoshop.Image.55">
                  <p:embed/>
                  <p:pic>
                    <p:nvPicPr>
                      <p:cNvPr id="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2590800"/>
                        <a:ext cx="404177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61442" name="Content Placeholder 2"/>
          <p:cNvSpPr>
            <a:spLocks noGrp="1"/>
          </p:cNvSpPr>
          <p:nvPr>
            <p:ph idx="1"/>
          </p:nvPr>
        </p:nvSpPr>
        <p:spPr>
          <a:xfrm>
            <a:off x="304800" y="1524000"/>
            <a:ext cx="8686800" cy="1600200"/>
          </a:xfrm>
        </p:spPr>
        <p:txBody>
          <a:bodyPr/>
          <a:lstStyle/>
          <a:p>
            <a:pPr eaLnBrk="1" hangingPunct="1">
              <a:lnSpc>
                <a:spcPct val="60000"/>
              </a:lnSpc>
              <a:buFont typeface="Arial" charset="0"/>
              <a:buNone/>
            </a:pPr>
            <a:r>
              <a:rPr lang="en-US" smtClean="0"/>
              <a:t>When the wheat stems are tall and begin to“nod,”</a:t>
            </a:r>
          </a:p>
          <a:p>
            <a:pPr eaLnBrk="1" hangingPunct="1">
              <a:lnSpc>
                <a:spcPct val="60000"/>
              </a:lnSpc>
              <a:buFont typeface="Arial" charset="0"/>
              <a:buNone/>
            </a:pPr>
            <a:r>
              <a:rPr lang="en-US" smtClean="0"/>
              <a:t>or bend over, and the kernels are ripe and dry, it is</a:t>
            </a:r>
          </a:p>
          <a:p>
            <a:pPr eaLnBrk="1" hangingPunct="1">
              <a:lnSpc>
                <a:spcPct val="60000"/>
              </a:lnSpc>
              <a:buFont typeface="Arial" charset="0"/>
              <a:buNone/>
            </a:pPr>
            <a:r>
              <a:rPr lang="en-US" smtClean="0"/>
              <a:t>time to harvest. They are a beautiful golden color.</a:t>
            </a:r>
          </a:p>
          <a:p>
            <a:pPr eaLnBrk="1" hangingPunct="1">
              <a:buFont typeface="Arial" charset="0"/>
              <a:buNone/>
            </a:pPr>
            <a:endParaRPr lang="en-US" smtClean="0"/>
          </a:p>
        </p:txBody>
      </p:sp>
      <p:sp>
        <p:nvSpPr>
          <p:cNvPr id="61443"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61444" name="Picture 7" descr="wheat-field-cropped"/>
          <p:cNvPicPr>
            <a:picLocks noChangeAspect="1" noChangeArrowheads="1"/>
          </p:cNvPicPr>
          <p:nvPr/>
        </p:nvPicPr>
        <p:blipFill>
          <a:blip r:embed="rId3"/>
          <a:srcRect/>
          <a:stretch>
            <a:fillRect/>
          </a:stretch>
        </p:blipFill>
        <p:spPr bwMode="auto">
          <a:xfrm>
            <a:off x="1828800" y="2824163"/>
            <a:ext cx="6248400" cy="3671887"/>
          </a:xfrm>
          <a:prstGeom prst="rect">
            <a:avLst/>
          </a:prstGeom>
          <a:noFill/>
          <a:ln w="9525">
            <a:noFill/>
            <a:miter lim="800000"/>
            <a:headEnd/>
            <a:tailEnd/>
          </a:ln>
        </p:spPr>
      </p:pic>
      <p:pic>
        <p:nvPicPr>
          <p:cNvPr id="61445"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0"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38921" name="Content Placeholder 2"/>
          <p:cNvSpPr>
            <a:spLocks noGrp="1"/>
          </p:cNvSpPr>
          <p:nvPr>
            <p:ph idx="4294967295"/>
          </p:nvPr>
        </p:nvSpPr>
        <p:spPr>
          <a:xfrm>
            <a:off x="304800" y="1447800"/>
            <a:ext cx="8686800" cy="1600200"/>
          </a:xfrm>
        </p:spPr>
        <p:txBody>
          <a:bodyPr/>
          <a:lstStyle/>
          <a:p>
            <a:pPr eaLnBrk="1" hangingPunct="1">
              <a:lnSpc>
                <a:spcPct val="80000"/>
              </a:lnSpc>
              <a:buFont typeface="Arial" charset="0"/>
              <a:buNone/>
            </a:pPr>
            <a:r>
              <a:rPr lang="en-US" smtClean="0"/>
              <a:t>Farmers use a big machine called a “combine”</a:t>
            </a:r>
            <a:r>
              <a:rPr lang="en-US" b="1" smtClean="0"/>
              <a:t> </a:t>
            </a:r>
          </a:p>
          <a:p>
            <a:pPr eaLnBrk="1" hangingPunct="1">
              <a:lnSpc>
                <a:spcPct val="60000"/>
              </a:lnSpc>
              <a:buFont typeface="Arial" charset="0"/>
              <a:buNone/>
            </a:pPr>
            <a:r>
              <a:rPr lang="en-US" smtClean="0"/>
              <a:t>to harvest the stalks of wheat. </a:t>
            </a:r>
          </a:p>
        </p:txBody>
      </p:sp>
      <p:sp>
        <p:nvSpPr>
          <p:cNvPr id="38922"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38923"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graphicFrame>
        <p:nvGraphicFramePr>
          <p:cNvPr id="38919" name="Object 7"/>
          <p:cNvGraphicFramePr>
            <a:graphicFrameLocks noChangeAspect="1"/>
          </p:cNvGraphicFramePr>
          <p:nvPr/>
        </p:nvGraphicFramePr>
        <p:xfrm>
          <a:off x="1828800" y="2438400"/>
          <a:ext cx="6399213" cy="4267200"/>
        </p:xfrm>
        <a:graphic>
          <a:graphicData uri="http://schemas.openxmlformats.org/presentationml/2006/ole">
            <mc:AlternateContent xmlns:mc="http://schemas.openxmlformats.org/markup-compatibility/2006">
              <mc:Choice xmlns:v="urn:schemas-microsoft-com:vml" Requires="v">
                <p:oleObj spid="_x0000_s38922" name="Image" r:id="rId5" imgW="6400000" imgH="4266667" progId="Photoshop.Image.55">
                  <p:embed/>
                </p:oleObj>
              </mc:Choice>
              <mc:Fallback>
                <p:oleObj name="Image" r:id="rId5" imgW="6400000" imgH="4266667" progId="Photoshop.Image.55">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438400"/>
                        <a:ext cx="639921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8"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40969" name="Title 1"/>
          <p:cNvSpPr>
            <a:spLocks noGrp="1"/>
          </p:cNvSpPr>
          <p:nvPr>
            <p:ph type="title"/>
          </p:nvPr>
        </p:nvSpPr>
        <p:spPr>
          <a:xfrm>
            <a:off x="1905000" y="274638"/>
            <a:ext cx="6781800" cy="1020762"/>
          </a:xfrm>
        </p:spPr>
        <p:txBody>
          <a:bodyPr/>
          <a:lstStyle/>
          <a:p>
            <a:pPr eaLnBrk="1" hangingPunct="1"/>
            <a:r>
              <a:rPr lang="en-US" b="1" smtClean="0">
                <a:solidFill>
                  <a:schemeClr val="bg2"/>
                </a:solidFill>
              </a:rPr>
              <a:t>What Happens Next?</a:t>
            </a:r>
          </a:p>
        </p:txBody>
      </p:sp>
      <p:sp>
        <p:nvSpPr>
          <p:cNvPr id="40970" name="Content Placeholder 2"/>
          <p:cNvSpPr>
            <a:spLocks noGrp="1"/>
          </p:cNvSpPr>
          <p:nvPr>
            <p:ph idx="1"/>
          </p:nvPr>
        </p:nvSpPr>
        <p:spPr>
          <a:xfrm>
            <a:off x="304800" y="1524000"/>
            <a:ext cx="8686800" cy="990600"/>
          </a:xfrm>
        </p:spPr>
        <p:txBody>
          <a:bodyPr/>
          <a:lstStyle/>
          <a:p>
            <a:pPr eaLnBrk="1" hangingPunct="1">
              <a:lnSpc>
                <a:spcPct val="60000"/>
              </a:lnSpc>
              <a:buFont typeface="Arial" charset="0"/>
              <a:buNone/>
            </a:pPr>
            <a:r>
              <a:rPr lang="en-US" smtClean="0"/>
              <a:t>When the combines fill up, they load the wheat </a:t>
            </a:r>
          </a:p>
          <a:p>
            <a:pPr eaLnBrk="1" hangingPunct="1">
              <a:lnSpc>
                <a:spcPct val="60000"/>
              </a:lnSpc>
              <a:buFont typeface="Arial" charset="0"/>
              <a:buNone/>
            </a:pPr>
            <a:r>
              <a:rPr lang="en-US" smtClean="0"/>
              <a:t>into trucks.</a:t>
            </a:r>
          </a:p>
          <a:p>
            <a:pPr eaLnBrk="1" hangingPunct="1">
              <a:buFont typeface="Arial" charset="0"/>
              <a:buNone/>
            </a:pPr>
            <a:endParaRPr lang="en-US" smtClean="0"/>
          </a:p>
        </p:txBody>
      </p:sp>
      <p:pic>
        <p:nvPicPr>
          <p:cNvPr id="40971"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graphicFrame>
        <p:nvGraphicFramePr>
          <p:cNvPr id="40967" name="Object 7"/>
          <p:cNvGraphicFramePr>
            <a:graphicFrameLocks noChangeAspect="1"/>
          </p:cNvGraphicFramePr>
          <p:nvPr/>
        </p:nvGraphicFramePr>
        <p:xfrm>
          <a:off x="1828800" y="2398713"/>
          <a:ext cx="5410200" cy="4059237"/>
        </p:xfrm>
        <a:graphic>
          <a:graphicData uri="http://schemas.openxmlformats.org/presentationml/2006/ole">
            <mc:AlternateContent xmlns:mc="http://schemas.openxmlformats.org/markup-compatibility/2006">
              <mc:Choice xmlns:v="urn:schemas-microsoft-com:vml" Requires="v">
                <p:oleObj spid="_x0000_s40970" name="Image" r:id="rId5" imgW="6400000" imgH="4800000" progId="Photoshop.Image.55">
                  <p:embed/>
                </p:oleObj>
              </mc:Choice>
              <mc:Fallback>
                <p:oleObj name="Image" r:id="rId5" imgW="6400000" imgH="4800000" progId="Photoshop.Image.55">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398713"/>
                        <a:ext cx="5410200" cy="405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67586" name="Title 1"/>
          <p:cNvSpPr>
            <a:spLocks noGrp="1"/>
          </p:cNvSpPr>
          <p:nvPr>
            <p:ph type="title" idx="4294967295"/>
          </p:nvPr>
        </p:nvSpPr>
        <p:spPr>
          <a:xfrm>
            <a:off x="1905000" y="274638"/>
            <a:ext cx="6781800" cy="1020762"/>
          </a:xfrm>
        </p:spPr>
        <p:txBody>
          <a:bodyPr/>
          <a:lstStyle/>
          <a:p>
            <a:pPr eaLnBrk="1" hangingPunct="1"/>
            <a:r>
              <a:rPr lang="en-US" b="1" smtClean="0">
                <a:solidFill>
                  <a:schemeClr val="bg2"/>
                </a:solidFill>
              </a:rPr>
              <a:t>What Happens Next?</a:t>
            </a:r>
          </a:p>
        </p:txBody>
      </p:sp>
      <p:sp>
        <p:nvSpPr>
          <p:cNvPr id="67587" name="Content Placeholder 2"/>
          <p:cNvSpPr>
            <a:spLocks noGrp="1"/>
          </p:cNvSpPr>
          <p:nvPr>
            <p:ph idx="4294967295"/>
          </p:nvPr>
        </p:nvSpPr>
        <p:spPr>
          <a:xfrm>
            <a:off x="304800" y="1524000"/>
            <a:ext cx="8686800" cy="990600"/>
          </a:xfrm>
        </p:spPr>
        <p:txBody>
          <a:bodyPr/>
          <a:lstStyle/>
          <a:p>
            <a:pPr eaLnBrk="1" hangingPunct="1">
              <a:lnSpc>
                <a:spcPct val="60000"/>
              </a:lnSpc>
              <a:buFont typeface="Arial" charset="0"/>
              <a:buNone/>
            </a:pPr>
            <a:r>
              <a:rPr lang="en-US" smtClean="0"/>
              <a:t>The harvested wheat is stored in enormous grain</a:t>
            </a:r>
          </a:p>
          <a:p>
            <a:pPr eaLnBrk="1" hangingPunct="1">
              <a:lnSpc>
                <a:spcPct val="60000"/>
              </a:lnSpc>
              <a:buFont typeface="Arial" charset="0"/>
              <a:buNone/>
            </a:pPr>
            <a:r>
              <a:rPr lang="en-US" smtClean="0"/>
              <a:t>bins, until it is moved to the next stage, the mill.</a:t>
            </a:r>
          </a:p>
          <a:p>
            <a:pPr eaLnBrk="1" hangingPunct="1">
              <a:buFont typeface="Arial" charset="0"/>
              <a:buNone/>
            </a:pPr>
            <a:endParaRPr lang="en-US" smtClean="0"/>
          </a:p>
        </p:txBody>
      </p:sp>
      <p:pic>
        <p:nvPicPr>
          <p:cNvPr id="67588" name="Picture 7" descr="grain-bins"/>
          <p:cNvPicPr>
            <a:picLocks noChangeAspect="1" noChangeArrowheads="1"/>
          </p:cNvPicPr>
          <p:nvPr/>
        </p:nvPicPr>
        <p:blipFill>
          <a:blip r:embed="rId3"/>
          <a:srcRect/>
          <a:stretch>
            <a:fillRect/>
          </a:stretch>
        </p:blipFill>
        <p:spPr bwMode="auto">
          <a:xfrm>
            <a:off x="1905000" y="2514600"/>
            <a:ext cx="5029200" cy="3771900"/>
          </a:xfrm>
          <a:prstGeom prst="rect">
            <a:avLst/>
          </a:prstGeom>
          <a:noFill/>
          <a:ln w="9525">
            <a:noFill/>
            <a:miter lim="800000"/>
            <a:headEnd/>
            <a:tailEnd/>
          </a:ln>
        </p:spPr>
      </p:pic>
      <p:pic>
        <p:nvPicPr>
          <p:cNvPr id="67589"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69634" name="Title 1"/>
          <p:cNvSpPr>
            <a:spLocks noGrp="1"/>
          </p:cNvSpPr>
          <p:nvPr>
            <p:ph type="title"/>
          </p:nvPr>
        </p:nvSpPr>
        <p:spPr>
          <a:xfrm>
            <a:off x="1905000" y="274638"/>
            <a:ext cx="6781800" cy="1020762"/>
          </a:xfrm>
        </p:spPr>
        <p:txBody>
          <a:bodyPr/>
          <a:lstStyle/>
          <a:p>
            <a:pPr eaLnBrk="1" hangingPunct="1"/>
            <a:r>
              <a:rPr lang="en-US" b="1" smtClean="0">
                <a:solidFill>
                  <a:schemeClr val="bg2"/>
                </a:solidFill>
              </a:rPr>
              <a:t>How Wheat is Milled</a:t>
            </a:r>
          </a:p>
        </p:txBody>
      </p:sp>
      <p:pic>
        <p:nvPicPr>
          <p:cNvPr id="69635" name="Picture 9" descr="mill-shot"/>
          <p:cNvPicPr>
            <a:picLocks noChangeAspect="1" noChangeArrowheads="1"/>
          </p:cNvPicPr>
          <p:nvPr/>
        </p:nvPicPr>
        <p:blipFill>
          <a:blip r:embed="rId3"/>
          <a:srcRect/>
          <a:stretch>
            <a:fillRect/>
          </a:stretch>
        </p:blipFill>
        <p:spPr bwMode="auto">
          <a:xfrm>
            <a:off x="2667000" y="1990725"/>
            <a:ext cx="5029200" cy="3343275"/>
          </a:xfrm>
          <a:prstGeom prst="rect">
            <a:avLst/>
          </a:prstGeom>
          <a:noFill/>
          <a:ln w="9525">
            <a:noFill/>
            <a:miter lim="800000"/>
            <a:headEnd/>
            <a:tailEnd/>
          </a:ln>
        </p:spPr>
      </p:pic>
      <p:sp>
        <p:nvSpPr>
          <p:cNvPr id="69636" name="Content Placeholder 2"/>
          <p:cNvSpPr>
            <a:spLocks noGrp="1"/>
          </p:cNvSpPr>
          <p:nvPr>
            <p:ph idx="1"/>
          </p:nvPr>
        </p:nvSpPr>
        <p:spPr>
          <a:xfrm>
            <a:off x="304800" y="1371600"/>
            <a:ext cx="6477000" cy="4022725"/>
          </a:xfrm>
        </p:spPr>
        <p:txBody>
          <a:bodyPr/>
          <a:lstStyle/>
          <a:p>
            <a:pPr eaLnBrk="1" hangingPunct="1">
              <a:buFont typeface="Arial" charset="0"/>
              <a:buNone/>
            </a:pPr>
            <a:r>
              <a:rPr lang="en-US" smtClean="0"/>
              <a:t>In the milling process, the wheat is </a:t>
            </a:r>
          </a:p>
          <a:p>
            <a:pPr eaLnBrk="1" hangingPunct="1"/>
            <a:r>
              <a:rPr lang="en-US" smtClean="0"/>
              <a:t>Cleaned</a:t>
            </a:r>
          </a:p>
          <a:p>
            <a:pPr eaLnBrk="1" hangingPunct="1">
              <a:lnSpc>
                <a:spcPct val="220000"/>
              </a:lnSpc>
            </a:pPr>
            <a:r>
              <a:rPr lang="en-US" smtClean="0"/>
              <a:t>Separated</a:t>
            </a:r>
          </a:p>
          <a:p>
            <a:pPr eaLnBrk="1" hangingPunct="1">
              <a:lnSpc>
                <a:spcPct val="220000"/>
              </a:lnSpc>
            </a:pPr>
            <a:r>
              <a:rPr lang="en-US" smtClean="0"/>
              <a:t>Ground</a:t>
            </a:r>
          </a:p>
          <a:p>
            <a:pPr eaLnBrk="1" hangingPunct="1">
              <a:lnSpc>
                <a:spcPct val="220000"/>
              </a:lnSpc>
            </a:pPr>
            <a:r>
              <a:rPr lang="en-US" smtClean="0"/>
              <a:t>And may be enriched.</a:t>
            </a:r>
          </a:p>
        </p:txBody>
      </p:sp>
      <p:pic>
        <p:nvPicPr>
          <p:cNvPr id="69637"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71682" name="Content Placeholder 2"/>
          <p:cNvSpPr>
            <a:spLocks noGrp="1"/>
          </p:cNvSpPr>
          <p:nvPr>
            <p:ph idx="1"/>
          </p:nvPr>
        </p:nvSpPr>
        <p:spPr/>
        <p:txBody>
          <a:bodyPr/>
          <a:lstStyle/>
          <a:p>
            <a:pPr eaLnBrk="1" hangingPunct="1"/>
            <a:r>
              <a:rPr lang="en-US" smtClean="0"/>
              <a:t>Wheat can be planted in the </a:t>
            </a:r>
            <a:r>
              <a:rPr lang="en-US" b="1" smtClean="0">
                <a:solidFill>
                  <a:srgbClr val="FF6600"/>
                </a:solidFill>
              </a:rPr>
              <a:t>spring </a:t>
            </a:r>
            <a:r>
              <a:rPr lang="en-US" smtClean="0"/>
              <a:t/>
            </a:r>
            <a:br>
              <a:rPr lang="en-US" smtClean="0"/>
            </a:br>
            <a:r>
              <a:rPr lang="en-US" smtClean="0"/>
              <a:t>or the </a:t>
            </a:r>
            <a:r>
              <a:rPr lang="en-US" b="1" smtClean="0">
                <a:solidFill>
                  <a:srgbClr val="FF6600"/>
                </a:solidFill>
              </a:rPr>
              <a:t>fall</a:t>
            </a:r>
            <a:r>
              <a:rPr lang="en-US" smtClean="0"/>
              <a:t>.</a:t>
            </a:r>
          </a:p>
          <a:p>
            <a:pPr eaLnBrk="1" hangingPunct="1"/>
            <a:r>
              <a:rPr lang="en-US" smtClean="0"/>
              <a:t>It is an</a:t>
            </a:r>
            <a:r>
              <a:rPr lang="en-US" b="1" smtClean="0">
                <a:solidFill>
                  <a:srgbClr val="FF6600"/>
                </a:solidFill>
              </a:rPr>
              <a:t> </a:t>
            </a:r>
            <a:r>
              <a:rPr lang="en-US" b="1" i="1" smtClean="0">
                <a:solidFill>
                  <a:srgbClr val="FF6600"/>
                </a:solidFill>
              </a:rPr>
              <a:t>annual</a:t>
            </a:r>
            <a:r>
              <a:rPr lang="en-US" smtClean="0"/>
              <a:t> which means it must be planted each year, for each crop.</a:t>
            </a:r>
          </a:p>
          <a:p>
            <a:pPr eaLnBrk="1" hangingPunct="1"/>
            <a:r>
              <a:rPr lang="en-US" smtClean="0"/>
              <a:t>It takes about </a:t>
            </a:r>
            <a:r>
              <a:rPr lang="en-US" b="1" smtClean="0">
                <a:solidFill>
                  <a:srgbClr val="FF6600"/>
                </a:solidFill>
              </a:rPr>
              <a:t>3 months for wheat to grow</a:t>
            </a:r>
            <a:r>
              <a:rPr lang="en-US" smtClean="0"/>
              <a:t> from seed to harvest in the summertime, and longer over the wintertime.</a:t>
            </a:r>
          </a:p>
          <a:p>
            <a:pPr eaLnBrk="1" hangingPunct="1"/>
            <a:endParaRPr lang="en-US" smtClean="0"/>
          </a:p>
          <a:p>
            <a:pPr eaLnBrk="1" hangingPunct="1">
              <a:buFont typeface="Arial" charset="0"/>
              <a:buNone/>
            </a:pPr>
            <a:endParaRPr lang="en-US" smtClean="0"/>
          </a:p>
        </p:txBody>
      </p:sp>
      <p:sp>
        <p:nvSpPr>
          <p:cNvPr id="71683" name="Title 1"/>
          <p:cNvSpPr>
            <a:spLocks/>
          </p:cNvSpPr>
          <p:nvPr/>
        </p:nvSpPr>
        <p:spPr bwMode="auto">
          <a:xfrm>
            <a:off x="1828800" y="274638"/>
            <a:ext cx="6858000" cy="1020762"/>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How Wheat Grows</a:t>
            </a:r>
          </a:p>
        </p:txBody>
      </p:sp>
      <p:pic>
        <p:nvPicPr>
          <p:cNvPr id="71684" name="Picture 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73730" name="Title 1"/>
          <p:cNvSpPr>
            <a:spLocks noGrp="1"/>
          </p:cNvSpPr>
          <p:nvPr>
            <p:ph type="title" idx="4294967295"/>
          </p:nvPr>
        </p:nvSpPr>
        <p:spPr>
          <a:xfrm>
            <a:off x="1905000" y="274638"/>
            <a:ext cx="6781800" cy="1020762"/>
          </a:xfrm>
        </p:spPr>
        <p:txBody>
          <a:bodyPr/>
          <a:lstStyle/>
          <a:p>
            <a:pPr eaLnBrk="1" hangingPunct="1"/>
            <a:r>
              <a:rPr lang="en-US" b="1" smtClean="0">
                <a:solidFill>
                  <a:schemeClr val="bg2"/>
                </a:solidFill>
              </a:rPr>
              <a:t>How Wheat is Milled</a:t>
            </a:r>
          </a:p>
        </p:txBody>
      </p:sp>
      <p:sp>
        <p:nvSpPr>
          <p:cNvPr id="73731" name="Content Placeholder 2"/>
          <p:cNvSpPr>
            <a:spLocks noGrp="1"/>
          </p:cNvSpPr>
          <p:nvPr>
            <p:ph idx="4294967295"/>
          </p:nvPr>
        </p:nvSpPr>
        <p:spPr>
          <a:xfrm>
            <a:off x="381000" y="1447800"/>
            <a:ext cx="8534400" cy="533400"/>
          </a:xfrm>
        </p:spPr>
        <p:txBody>
          <a:bodyPr/>
          <a:lstStyle/>
          <a:p>
            <a:pPr eaLnBrk="1" hangingPunct="1">
              <a:buFont typeface="Arial" charset="0"/>
              <a:buNone/>
            </a:pPr>
            <a:r>
              <a:rPr lang="en-US" smtClean="0"/>
              <a:t>And made into </a:t>
            </a:r>
            <a:r>
              <a:rPr lang="en-US" b="1" smtClean="0">
                <a:solidFill>
                  <a:srgbClr val="FF6600"/>
                </a:solidFill>
              </a:rPr>
              <a:t>either whole wheat or white</a:t>
            </a:r>
            <a:r>
              <a:rPr lang="en-US" smtClean="0">
                <a:solidFill>
                  <a:srgbClr val="FF0000"/>
                </a:solidFill>
              </a:rPr>
              <a:t> </a:t>
            </a:r>
            <a:r>
              <a:rPr lang="en-US" smtClean="0"/>
              <a:t>flour. </a:t>
            </a:r>
          </a:p>
        </p:txBody>
      </p:sp>
      <p:pic>
        <p:nvPicPr>
          <p:cNvPr id="73732" name="Picture 8" descr="2000 Flour Shot"/>
          <p:cNvPicPr>
            <a:picLocks noChangeAspect="1" noChangeArrowheads="1"/>
          </p:cNvPicPr>
          <p:nvPr/>
        </p:nvPicPr>
        <p:blipFill>
          <a:blip r:embed="rId3"/>
          <a:srcRect/>
          <a:stretch>
            <a:fillRect/>
          </a:stretch>
        </p:blipFill>
        <p:spPr bwMode="auto">
          <a:xfrm>
            <a:off x="1828800" y="2209800"/>
            <a:ext cx="5334000" cy="4313238"/>
          </a:xfrm>
          <a:prstGeom prst="rect">
            <a:avLst/>
          </a:prstGeom>
          <a:noFill/>
          <a:ln w="9525">
            <a:noFill/>
            <a:miter lim="800000"/>
            <a:headEnd/>
            <a:tailEnd/>
          </a:ln>
        </p:spPr>
      </p:pic>
      <p:pic>
        <p:nvPicPr>
          <p:cNvPr id="73733"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6"/>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16386" name="Title 4"/>
          <p:cNvSpPr>
            <a:spLocks noGrp="1"/>
          </p:cNvSpPr>
          <p:nvPr>
            <p:ph type="title"/>
          </p:nvPr>
        </p:nvSpPr>
        <p:spPr>
          <a:xfrm>
            <a:off x="1828800" y="304800"/>
            <a:ext cx="7010400" cy="1143000"/>
          </a:xfrm>
        </p:spPr>
        <p:txBody>
          <a:bodyPr/>
          <a:lstStyle/>
          <a:p>
            <a:pPr eaLnBrk="1" hangingPunct="1"/>
            <a:r>
              <a:rPr lang="en-US" sz="4000" b="1" smtClean="0">
                <a:solidFill>
                  <a:schemeClr val="bg2"/>
                </a:solidFill>
              </a:rPr>
              <a:t>How Much Wheat Do You Eat?</a:t>
            </a:r>
          </a:p>
        </p:txBody>
      </p:sp>
      <p:sp>
        <p:nvSpPr>
          <p:cNvPr id="16387" name="Content Placeholder 5"/>
          <p:cNvSpPr>
            <a:spLocks noGrp="1"/>
          </p:cNvSpPr>
          <p:nvPr>
            <p:ph idx="1"/>
          </p:nvPr>
        </p:nvSpPr>
        <p:spPr>
          <a:xfrm>
            <a:off x="457200" y="1752600"/>
            <a:ext cx="8229600" cy="4525963"/>
          </a:xfrm>
        </p:spPr>
        <p:txBody>
          <a:bodyPr/>
          <a:lstStyle/>
          <a:p>
            <a:pPr eaLnBrk="1" hangingPunct="1"/>
            <a:r>
              <a:rPr lang="en-US" smtClean="0"/>
              <a:t>Did you have cereal or toast for breakfast?</a:t>
            </a:r>
          </a:p>
          <a:p>
            <a:pPr eaLnBrk="1" hangingPunct="1"/>
            <a:r>
              <a:rPr lang="en-US" smtClean="0"/>
              <a:t>Did you have a sandwich for lunch?</a:t>
            </a:r>
          </a:p>
          <a:p>
            <a:pPr eaLnBrk="1" hangingPunct="1"/>
            <a:r>
              <a:rPr lang="en-US" smtClean="0"/>
              <a:t>Do you like to eat spaghetti, cookies or macaroni and cheese?</a:t>
            </a:r>
          </a:p>
          <a:p>
            <a:pPr eaLnBrk="1" hangingPunct="1"/>
            <a:r>
              <a:rPr lang="en-US" smtClean="0"/>
              <a:t>Do you LOVE pizza?</a:t>
            </a:r>
          </a:p>
        </p:txBody>
      </p:sp>
      <p:pic>
        <p:nvPicPr>
          <p:cNvPr id="16388" name="Picture 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75778" name="Title 1"/>
          <p:cNvSpPr>
            <a:spLocks noGrp="1"/>
          </p:cNvSpPr>
          <p:nvPr>
            <p:ph type="title"/>
          </p:nvPr>
        </p:nvSpPr>
        <p:spPr>
          <a:xfrm>
            <a:off x="1905000" y="274638"/>
            <a:ext cx="6781800" cy="1020762"/>
          </a:xfrm>
        </p:spPr>
        <p:txBody>
          <a:bodyPr/>
          <a:lstStyle/>
          <a:p>
            <a:pPr eaLnBrk="1" hangingPunct="1"/>
            <a:r>
              <a:rPr lang="en-US" b="1" smtClean="0">
                <a:solidFill>
                  <a:schemeClr val="bg2"/>
                </a:solidFill>
              </a:rPr>
              <a:t>Wheat Becomes Our Food!</a:t>
            </a:r>
          </a:p>
        </p:txBody>
      </p:sp>
      <p:sp>
        <p:nvSpPr>
          <p:cNvPr id="75779" name="Content Placeholder 2"/>
          <p:cNvSpPr>
            <a:spLocks noGrp="1"/>
          </p:cNvSpPr>
          <p:nvPr>
            <p:ph idx="1"/>
          </p:nvPr>
        </p:nvSpPr>
        <p:spPr>
          <a:xfrm>
            <a:off x="304800" y="1524000"/>
            <a:ext cx="8229600" cy="1676400"/>
          </a:xfrm>
        </p:spPr>
        <p:txBody>
          <a:bodyPr/>
          <a:lstStyle/>
          <a:p>
            <a:pPr eaLnBrk="1" hangingPunct="1">
              <a:lnSpc>
                <a:spcPct val="80000"/>
              </a:lnSpc>
              <a:buFont typeface="Arial" charset="0"/>
              <a:buNone/>
            </a:pPr>
            <a:r>
              <a:rPr lang="en-US" smtClean="0"/>
              <a:t>And from there, the flour is delivered to food</a:t>
            </a:r>
          </a:p>
          <a:p>
            <a:pPr eaLnBrk="1" hangingPunct="1">
              <a:lnSpc>
                <a:spcPct val="80000"/>
              </a:lnSpc>
              <a:buFont typeface="Arial" charset="0"/>
              <a:buNone/>
            </a:pPr>
            <a:r>
              <a:rPr lang="en-US" smtClean="0"/>
              <a:t>companies to combine it with other ingredients</a:t>
            </a:r>
          </a:p>
          <a:p>
            <a:pPr eaLnBrk="1" hangingPunct="1">
              <a:lnSpc>
                <a:spcPct val="80000"/>
              </a:lnSpc>
              <a:buFont typeface="Arial" charset="0"/>
              <a:buNone/>
            </a:pPr>
            <a:r>
              <a:rPr lang="en-US" smtClean="0"/>
              <a:t>and made into </a:t>
            </a:r>
            <a:r>
              <a:rPr lang="en-US" b="1" smtClean="0">
                <a:solidFill>
                  <a:srgbClr val="FF6600"/>
                </a:solidFill>
              </a:rPr>
              <a:t>all kinds of foods</a:t>
            </a:r>
            <a:r>
              <a:rPr lang="en-US" smtClean="0"/>
              <a:t> we like to eat!</a:t>
            </a:r>
          </a:p>
          <a:p>
            <a:pPr eaLnBrk="1" hangingPunct="1">
              <a:buFont typeface="Arial" charset="0"/>
              <a:buNone/>
            </a:pPr>
            <a:endParaRPr lang="en-US" smtClean="0"/>
          </a:p>
        </p:txBody>
      </p:sp>
      <p:sp>
        <p:nvSpPr>
          <p:cNvPr id="75780" name="AutoShape 15"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5781" name="AutoShape 17"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5782" name="AutoShape 19"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5783" name="AutoShape 21" descr="Z"/>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5784" name="AutoShape 25"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75785" name="AutoShape 27"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75786" name="Picture 1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pic>
        <p:nvPicPr>
          <p:cNvPr id="75787" name="Picture 20" descr="kids-eating"/>
          <p:cNvPicPr>
            <a:picLocks noChangeAspect="1" noChangeArrowheads="1"/>
          </p:cNvPicPr>
          <p:nvPr/>
        </p:nvPicPr>
        <p:blipFill>
          <a:blip r:embed="rId4"/>
          <a:srcRect/>
          <a:stretch>
            <a:fillRect/>
          </a:stretch>
        </p:blipFill>
        <p:spPr bwMode="auto">
          <a:xfrm>
            <a:off x="609600" y="3352800"/>
            <a:ext cx="82296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77826" name="Title 1"/>
          <p:cNvSpPr>
            <a:spLocks noGrp="1"/>
          </p:cNvSpPr>
          <p:nvPr>
            <p:ph type="title"/>
          </p:nvPr>
        </p:nvSpPr>
        <p:spPr>
          <a:xfrm>
            <a:off x="1905000" y="274638"/>
            <a:ext cx="6781800" cy="1020762"/>
          </a:xfrm>
        </p:spPr>
        <p:txBody>
          <a:bodyPr/>
          <a:lstStyle/>
          <a:p>
            <a:pPr eaLnBrk="1" hangingPunct="1"/>
            <a:r>
              <a:rPr lang="en-US" b="1" smtClean="0">
                <a:solidFill>
                  <a:schemeClr val="bg2"/>
                </a:solidFill>
              </a:rPr>
              <a:t>How Much Wheat to Eat?</a:t>
            </a:r>
          </a:p>
        </p:txBody>
      </p:sp>
      <p:sp>
        <p:nvSpPr>
          <p:cNvPr id="77827" name="Content Placeholder 2"/>
          <p:cNvSpPr>
            <a:spLocks noGrp="1"/>
          </p:cNvSpPr>
          <p:nvPr>
            <p:ph idx="1"/>
          </p:nvPr>
        </p:nvSpPr>
        <p:spPr>
          <a:xfrm>
            <a:off x="228600" y="1600200"/>
            <a:ext cx="8229600" cy="4525963"/>
          </a:xfrm>
        </p:spPr>
        <p:txBody>
          <a:bodyPr/>
          <a:lstStyle/>
          <a:p>
            <a:pPr eaLnBrk="1" hangingPunct="1">
              <a:lnSpc>
                <a:spcPct val="80000"/>
              </a:lnSpc>
              <a:buFont typeface="Arial" charset="0"/>
              <a:buNone/>
            </a:pPr>
            <a:r>
              <a:rPr lang="en-US" smtClean="0"/>
              <a:t>Grains like wheat are so important to our diet</a:t>
            </a:r>
          </a:p>
          <a:p>
            <a:pPr eaLnBrk="1" hangingPunct="1">
              <a:lnSpc>
                <a:spcPct val="80000"/>
              </a:lnSpc>
              <a:buFont typeface="Arial" charset="0"/>
              <a:buNone/>
            </a:pPr>
            <a:r>
              <a:rPr lang="en-US" smtClean="0"/>
              <a:t>that the nutrition experts say kids should eat</a:t>
            </a:r>
          </a:p>
          <a:p>
            <a:pPr eaLnBrk="1" hangingPunct="1">
              <a:lnSpc>
                <a:spcPct val="80000"/>
              </a:lnSpc>
              <a:buFont typeface="Arial" charset="0"/>
              <a:buNone/>
            </a:pPr>
            <a:r>
              <a:rPr lang="en-US" b="1" smtClean="0">
                <a:solidFill>
                  <a:srgbClr val="FF6600"/>
                </a:solidFill>
              </a:rPr>
              <a:t>five or six servings</a:t>
            </a:r>
          </a:p>
          <a:p>
            <a:pPr eaLnBrk="1" hangingPunct="1">
              <a:lnSpc>
                <a:spcPct val="80000"/>
              </a:lnSpc>
              <a:buFont typeface="Arial" charset="0"/>
              <a:buNone/>
            </a:pPr>
            <a:r>
              <a:rPr lang="en-US" b="1" i="1" smtClean="0">
                <a:solidFill>
                  <a:srgbClr val="FF6600"/>
                </a:solidFill>
              </a:rPr>
              <a:t>every day</a:t>
            </a:r>
            <a:r>
              <a:rPr lang="en-US" smtClean="0"/>
              <a:t>! Three of </a:t>
            </a:r>
          </a:p>
          <a:p>
            <a:pPr eaLnBrk="1" hangingPunct="1">
              <a:lnSpc>
                <a:spcPct val="80000"/>
              </a:lnSpc>
              <a:buFont typeface="Arial" charset="0"/>
              <a:buNone/>
            </a:pPr>
            <a:r>
              <a:rPr lang="en-US" smtClean="0"/>
              <a:t>those servings should </a:t>
            </a:r>
          </a:p>
          <a:p>
            <a:pPr eaLnBrk="1" hangingPunct="1">
              <a:lnSpc>
                <a:spcPct val="80000"/>
              </a:lnSpc>
              <a:buFont typeface="Arial" charset="0"/>
              <a:buNone/>
            </a:pPr>
            <a:r>
              <a:rPr lang="en-US" smtClean="0"/>
              <a:t>be whole grains.</a:t>
            </a:r>
          </a:p>
          <a:p>
            <a:pPr eaLnBrk="1" hangingPunct="1">
              <a:buFont typeface="Arial" charset="0"/>
              <a:buNone/>
            </a:pPr>
            <a:endParaRPr lang="en-US" smtClean="0"/>
          </a:p>
        </p:txBody>
      </p:sp>
      <p:pic>
        <p:nvPicPr>
          <p:cNvPr id="77828" name="Picture 7" descr="myplate_yellow_grains"/>
          <p:cNvPicPr>
            <a:picLocks noChangeAspect="1" noChangeArrowheads="1"/>
          </p:cNvPicPr>
          <p:nvPr/>
        </p:nvPicPr>
        <p:blipFill>
          <a:blip r:embed="rId3"/>
          <a:srcRect/>
          <a:stretch>
            <a:fillRect/>
          </a:stretch>
        </p:blipFill>
        <p:spPr bwMode="auto">
          <a:xfrm>
            <a:off x="4191000" y="2657475"/>
            <a:ext cx="4038600" cy="3670300"/>
          </a:xfrm>
          <a:prstGeom prst="rect">
            <a:avLst/>
          </a:prstGeom>
          <a:noFill/>
          <a:ln w="9525">
            <a:noFill/>
            <a:miter lim="800000"/>
            <a:headEnd/>
            <a:tailEnd/>
          </a:ln>
        </p:spPr>
      </p:pic>
      <p:pic>
        <p:nvPicPr>
          <p:cNvPr id="77829"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79874" name="Title 1"/>
          <p:cNvSpPr>
            <a:spLocks noGrp="1"/>
          </p:cNvSpPr>
          <p:nvPr>
            <p:ph type="title" idx="4294967295"/>
          </p:nvPr>
        </p:nvSpPr>
        <p:spPr>
          <a:xfrm>
            <a:off x="1905000" y="274638"/>
            <a:ext cx="6781800" cy="1020762"/>
          </a:xfrm>
        </p:spPr>
        <p:txBody>
          <a:bodyPr/>
          <a:lstStyle/>
          <a:p>
            <a:pPr eaLnBrk="1" hangingPunct="1"/>
            <a:r>
              <a:rPr lang="en-US" b="1" smtClean="0">
                <a:solidFill>
                  <a:schemeClr val="bg2"/>
                </a:solidFill>
              </a:rPr>
              <a:t>How Much Wheat to Eat?</a:t>
            </a:r>
          </a:p>
        </p:txBody>
      </p:sp>
      <p:sp>
        <p:nvSpPr>
          <p:cNvPr id="79875" name="Content Placeholder 2"/>
          <p:cNvSpPr>
            <a:spLocks noGrp="1"/>
          </p:cNvSpPr>
          <p:nvPr>
            <p:ph idx="4294967295"/>
          </p:nvPr>
        </p:nvSpPr>
        <p:spPr>
          <a:xfrm>
            <a:off x="0" y="1752600"/>
            <a:ext cx="9144000" cy="609600"/>
          </a:xfrm>
        </p:spPr>
        <p:txBody>
          <a:bodyPr/>
          <a:lstStyle/>
          <a:p>
            <a:pPr eaLnBrk="1" hangingPunct="1">
              <a:lnSpc>
                <a:spcPct val="80000"/>
              </a:lnSpc>
              <a:buFont typeface="Arial" charset="0"/>
              <a:buNone/>
            </a:pPr>
            <a:r>
              <a:rPr lang="en-US" smtClean="0"/>
              <a:t> A serving is:</a:t>
            </a:r>
          </a:p>
          <a:p>
            <a:pPr eaLnBrk="1" hangingPunct="1">
              <a:lnSpc>
                <a:spcPct val="80000"/>
              </a:lnSpc>
              <a:buFont typeface="Arial" charset="0"/>
              <a:buNone/>
            </a:pPr>
            <a:endParaRPr lang="en-US" smtClean="0"/>
          </a:p>
        </p:txBody>
      </p:sp>
      <p:pic>
        <p:nvPicPr>
          <p:cNvPr id="79876" name="Picture 21"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pic>
        <p:nvPicPr>
          <p:cNvPr id="79877" name="Picture 56" descr="serving-sizes"/>
          <p:cNvPicPr>
            <a:picLocks noChangeAspect="1" noChangeArrowheads="1"/>
          </p:cNvPicPr>
          <p:nvPr/>
        </p:nvPicPr>
        <p:blipFill>
          <a:blip r:embed="rId4"/>
          <a:srcRect/>
          <a:stretch>
            <a:fillRect/>
          </a:stretch>
        </p:blipFill>
        <p:spPr bwMode="auto">
          <a:xfrm>
            <a:off x="152400" y="2286000"/>
            <a:ext cx="8801100" cy="2428875"/>
          </a:xfrm>
          <a:prstGeom prst="rect">
            <a:avLst/>
          </a:prstGeom>
          <a:noFill/>
          <a:ln w="9525">
            <a:noFill/>
            <a:miter lim="800000"/>
            <a:headEnd/>
            <a:tailEnd/>
          </a:ln>
        </p:spPr>
      </p:pic>
      <p:sp>
        <p:nvSpPr>
          <p:cNvPr id="79878" name="Text Box 7"/>
          <p:cNvSpPr txBox="1">
            <a:spLocks noChangeArrowheads="1"/>
          </p:cNvSpPr>
          <p:nvPr/>
        </p:nvSpPr>
        <p:spPr bwMode="auto">
          <a:xfrm>
            <a:off x="685800" y="4873625"/>
            <a:ext cx="1828800" cy="688975"/>
          </a:xfrm>
          <a:prstGeom prst="rect">
            <a:avLst/>
          </a:prstGeom>
          <a:noFill/>
          <a:ln w="9525">
            <a:noFill/>
            <a:miter lim="800000"/>
            <a:headEnd/>
            <a:tailEnd/>
          </a:ln>
        </p:spPr>
        <p:txBody>
          <a:bodyPr>
            <a:spAutoFit/>
          </a:bodyPr>
          <a:lstStyle/>
          <a:p>
            <a:pPr algn="ctr">
              <a:lnSpc>
                <a:spcPct val="70000"/>
              </a:lnSpc>
              <a:spcBef>
                <a:spcPct val="50000"/>
              </a:spcBef>
            </a:pPr>
            <a:r>
              <a:rPr lang="en-US" sz="2800">
                <a:latin typeface="Calibri" pitchFamily="34" charset="0"/>
              </a:rPr>
              <a:t>A Slice of</a:t>
            </a:r>
            <a:br>
              <a:rPr lang="en-US" sz="2800">
                <a:latin typeface="Calibri" pitchFamily="34" charset="0"/>
              </a:rPr>
            </a:br>
            <a:r>
              <a:rPr lang="en-US" sz="2800">
                <a:latin typeface="Calibri" pitchFamily="34" charset="0"/>
              </a:rPr>
              <a:t>Bread</a:t>
            </a:r>
          </a:p>
        </p:txBody>
      </p:sp>
      <p:sp>
        <p:nvSpPr>
          <p:cNvPr id="79879" name="Text Box 8"/>
          <p:cNvSpPr txBox="1">
            <a:spLocks noChangeArrowheads="1"/>
          </p:cNvSpPr>
          <p:nvPr/>
        </p:nvSpPr>
        <p:spPr bwMode="auto">
          <a:xfrm>
            <a:off x="3505200" y="4960938"/>
            <a:ext cx="2133600" cy="906462"/>
          </a:xfrm>
          <a:prstGeom prst="rect">
            <a:avLst/>
          </a:prstGeom>
          <a:noFill/>
          <a:ln w="9525">
            <a:noFill/>
            <a:miter lim="800000"/>
            <a:headEnd/>
            <a:tailEnd/>
          </a:ln>
        </p:spPr>
        <p:txBody>
          <a:bodyPr>
            <a:spAutoFit/>
          </a:bodyPr>
          <a:lstStyle/>
          <a:p>
            <a:pPr algn="ctr">
              <a:lnSpc>
                <a:spcPct val="30000"/>
              </a:lnSpc>
              <a:spcBef>
                <a:spcPct val="50000"/>
              </a:spcBef>
            </a:pPr>
            <a:r>
              <a:rPr lang="en-US" sz="2800">
                <a:latin typeface="Calibri" pitchFamily="34" charset="0"/>
              </a:rPr>
              <a:t>A Cup of</a:t>
            </a:r>
          </a:p>
          <a:p>
            <a:pPr algn="ctr">
              <a:lnSpc>
                <a:spcPct val="30000"/>
              </a:lnSpc>
              <a:spcBef>
                <a:spcPct val="50000"/>
              </a:spcBef>
            </a:pPr>
            <a:r>
              <a:rPr lang="en-US" sz="2800">
                <a:latin typeface="Calibri" pitchFamily="34" charset="0"/>
              </a:rPr>
              <a:t>Ready to Eat</a:t>
            </a:r>
          </a:p>
          <a:p>
            <a:pPr algn="ctr">
              <a:lnSpc>
                <a:spcPct val="30000"/>
              </a:lnSpc>
              <a:spcBef>
                <a:spcPct val="50000"/>
              </a:spcBef>
            </a:pPr>
            <a:r>
              <a:rPr lang="en-US" sz="2800">
                <a:latin typeface="Calibri" pitchFamily="34" charset="0"/>
              </a:rPr>
              <a:t>Cereal</a:t>
            </a:r>
          </a:p>
        </p:txBody>
      </p:sp>
      <p:sp>
        <p:nvSpPr>
          <p:cNvPr id="79880" name="Text Box 9"/>
          <p:cNvSpPr txBox="1">
            <a:spLocks noChangeArrowheads="1"/>
          </p:cNvSpPr>
          <p:nvPr/>
        </p:nvSpPr>
        <p:spPr bwMode="auto">
          <a:xfrm>
            <a:off x="6400800" y="4960938"/>
            <a:ext cx="2362200" cy="906462"/>
          </a:xfrm>
          <a:prstGeom prst="rect">
            <a:avLst/>
          </a:prstGeom>
          <a:noFill/>
          <a:ln w="9525">
            <a:noFill/>
            <a:miter lim="800000"/>
            <a:headEnd/>
            <a:tailEnd/>
          </a:ln>
        </p:spPr>
        <p:txBody>
          <a:bodyPr>
            <a:spAutoFit/>
          </a:bodyPr>
          <a:lstStyle/>
          <a:p>
            <a:pPr algn="ctr">
              <a:lnSpc>
                <a:spcPct val="30000"/>
              </a:lnSpc>
              <a:spcBef>
                <a:spcPct val="50000"/>
              </a:spcBef>
            </a:pPr>
            <a:r>
              <a:rPr lang="en-US" sz="2800">
                <a:latin typeface="Calibri" pitchFamily="34" charset="0"/>
              </a:rPr>
              <a:t>Half a Cup</a:t>
            </a:r>
          </a:p>
          <a:p>
            <a:pPr algn="ctr">
              <a:lnSpc>
                <a:spcPct val="30000"/>
              </a:lnSpc>
              <a:spcBef>
                <a:spcPct val="50000"/>
              </a:spcBef>
            </a:pPr>
            <a:r>
              <a:rPr lang="en-US" sz="2800">
                <a:latin typeface="Calibri" pitchFamily="34" charset="0"/>
              </a:rPr>
              <a:t>of Pasta or</a:t>
            </a:r>
          </a:p>
          <a:p>
            <a:pPr algn="ctr">
              <a:lnSpc>
                <a:spcPct val="30000"/>
              </a:lnSpc>
              <a:spcBef>
                <a:spcPct val="50000"/>
              </a:spcBef>
            </a:pPr>
            <a:r>
              <a:rPr lang="en-US" sz="2800">
                <a:latin typeface="Calibri" pitchFamily="34" charset="0"/>
              </a:rPr>
              <a:t>Cooked Cereal</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81922" name="Title 1"/>
          <p:cNvSpPr>
            <a:spLocks noGrp="1"/>
          </p:cNvSpPr>
          <p:nvPr>
            <p:ph type="title"/>
          </p:nvPr>
        </p:nvSpPr>
        <p:spPr>
          <a:xfrm>
            <a:off x="1905000" y="228600"/>
            <a:ext cx="6781800" cy="1066800"/>
          </a:xfrm>
        </p:spPr>
        <p:txBody>
          <a:bodyPr/>
          <a:lstStyle/>
          <a:p>
            <a:pPr eaLnBrk="1" hangingPunct="1"/>
            <a:r>
              <a:rPr lang="en-US" b="1" smtClean="0">
                <a:solidFill>
                  <a:schemeClr val="bg2"/>
                </a:solidFill>
              </a:rPr>
              <a:t> Wheat Gives Us</a:t>
            </a:r>
          </a:p>
        </p:txBody>
      </p:sp>
      <p:sp>
        <p:nvSpPr>
          <p:cNvPr id="81923" name="Content Placeholder 2"/>
          <p:cNvSpPr>
            <a:spLocks noGrp="1"/>
          </p:cNvSpPr>
          <p:nvPr>
            <p:ph idx="1"/>
          </p:nvPr>
        </p:nvSpPr>
        <p:spPr>
          <a:xfrm>
            <a:off x="304800" y="3505200"/>
            <a:ext cx="3200400" cy="914400"/>
          </a:xfrm>
        </p:spPr>
        <p:txBody>
          <a:bodyPr/>
          <a:lstStyle/>
          <a:p>
            <a:pPr algn="ctr" eaLnBrk="1" hangingPunct="1">
              <a:lnSpc>
                <a:spcPct val="60000"/>
              </a:lnSpc>
              <a:buFont typeface="Arial" charset="0"/>
              <a:buNone/>
            </a:pPr>
            <a:r>
              <a:rPr lang="en-US" b="1" smtClean="0">
                <a:solidFill>
                  <a:srgbClr val="FF6600"/>
                </a:solidFill>
              </a:rPr>
              <a:t>CARBOHYDRATES</a:t>
            </a:r>
            <a:r>
              <a:rPr lang="en-US" smtClean="0"/>
              <a:t> </a:t>
            </a:r>
          </a:p>
          <a:p>
            <a:pPr algn="ctr" eaLnBrk="1" hangingPunct="1">
              <a:lnSpc>
                <a:spcPct val="60000"/>
              </a:lnSpc>
              <a:buFont typeface="Arial" charset="0"/>
              <a:buNone/>
            </a:pPr>
            <a:r>
              <a:rPr lang="en-US" smtClean="0"/>
              <a:t>for energy</a:t>
            </a:r>
          </a:p>
        </p:txBody>
      </p:sp>
      <p:sp>
        <p:nvSpPr>
          <p:cNvPr id="81924" name="Content Placeholder 2"/>
          <p:cNvSpPr>
            <a:spLocks/>
          </p:cNvSpPr>
          <p:nvPr/>
        </p:nvSpPr>
        <p:spPr bwMode="auto">
          <a:xfrm>
            <a:off x="228600" y="2286000"/>
            <a:ext cx="3276600" cy="990600"/>
          </a:xfrm>
          <a:prstGeom prst="rect">
            <a:avLst/>
          </a:prstGeom>
          <a:noFill/>
          <a:ln w="9525">
            <a:noFill/>
            <a:miter lim="800000"/>
            <a:headEnd/>
            <a:tailEnd/>
          </a:ln>
        </p:spPr>
        <p:txBody>
          <a:bodyPr/>
          <a:lstStyle/>
          <a:p>
            <a:pPr marL="342900" indent="-342900" algn="ctr">
              <a:lnSpc>
                <a:spcPct val="80000"/>
              </a:lnSpc>
              <a:spcBef>
                <a:spcPct val="20000"/>
              </a:spcBef>
              <a:buFont typeface="Arial" charset="0"/>
              <a:buNone/>
            </a:pPr>
            <a:r>
              <a:rPr lang="en-US" sz="3200" b="1">
                <a:solidFill>
                  <a:srgbClr val="FF6600"/>
                </a:solidFill>
                <a:latin typeface="Calibri" pitchFamily="34" charset="0"/>
              </a:rPr>
              <a:t>FIBER</a:t>
            </a:r>
            <a:r>
              <a:rPr lang="en-US" sz="3200">
                <a:latin typeface="Calibri" pitchFamily="34" charset="0"/>
              </a:rPr>
              <a:t> for </a:t>
            </a:r>
          </a:p>
          <a:p>
            <a:pPr marL="342900" indent="-342900" algn="ctr">
              <a:lnSpc>
                <a:spcPct val="60000"/>
              </a:lnSpc>
              <a:spcBef>
                <a:spcPct val="20000"/>
              </a:spcBef>
              <a:buFont typeface="Arial" charset="0"/>
              <a:buNone/>
            </a:pPr>
            <a:r>
              <a:rPr lang="en-US" sz="3200">
                <a:latin typeface="Calibri" pitchFamily="34" charset="0"/>
              </a:rPr>
              <a:t>digestive health</a:t>
            </a:r>
          </a:p>
        </p:txBody>
      </p:sp>
      <p:sp>
        <p:nvSpPr>
          <p:cNvPr id="81925" name="Content Placeholder 2"/>
          <p:cNvSpPr>
            <a:spLocks/>
          </p:cNvSpPr>
          <p:nvPr/>
        </p:nvSpPr>
        <p:spPr bwMode="auto">
          <a:xfrm>
            <a:off x="76200" y="4724400"/>
            <a:ext cx="3810000" cy="1249363"/>
          </a:xfrm>
          <a:prstGeom prst="rect">
            <a:avLst/>
          </a:prstGeom>
          <a:noFill/>
          <a:ln w="9525">
            <a:noFill/>
            <a:miter lim="800000"/>
            <a:headEnd/>
            <a:tailEnd/>
          </a:ln>
        </p:spPr>
        <p:txBody>
          <a:bodyPr/>
          <a:lstStyle/>
          <a:p>
            <a:pPr marL="342900" indent="-342900" algn="ctr">
              <a:lnSpc>
                <a:spcPct val="60000"/>
              </a:lnSpc>
              <a:spcBef>
                <a:spcPct val="20000"/>
              </a:spcBef>
              <a:buFont typeface="Arial" charset="0"/>
              <a:buNone/>
            </a:pPr>
            <a:r>
              <a:rPr lang="en-US" sz="3200" b="1">
                <a:solidFill>
                  <a:srgbClr val="FF6600"/>
                </a:solidFill>
                <a:latin typeface="Calibri" pitchFamily="34" charset="0"/>
              </a:rPr>
              <a:t>B-VITAMINS</a:t>
            </a:r>
            <a:r>
              <a:rPr lang="en-US" sz="3200">
                <a:latin typeface="Calibri" pitchFamily="34" charset="0"/>
              </a:rPr>
              <a:t> &amp; </a:t>
            </a:r>
            <a:r>
              <a:rPr lang="en-US" sz="3200" b="1">
                <a:solidFill>
                  <a:srgbClr val="FF6600"/>
                </a:solidFill>
                <a:latin typeface="Calibri" pitchFamily="34" charset="0"/>
              </a:rPr>
              <a:t>IRON</a:t>
            </a:r>
            <a:r>
              <a:rPr lang="en-US" sz="3200">
                <a:latin typeface="Calibri" pitchFamily="34" charset="0"/>
              </a:rPr>
              <a:t> </a:t>
            </a:r>
          </a:p>
          <a:p>
            <a:pPr marL="342900" indent="-342900" algn="ctr">
              <a:lnSpc>
                <a:spcPct val="60000"/>
              </a:lnSpc>
              <a:spcBef>
                <a:spcPct val="20000"/>
              </a:spcBef>
              <a:buFont typeface="Arial" charset="0"/>
              <a:buNone/>
            </a:pPr>
            <a:r>
              <a:rPr lang="en-US" sz="3200">
                <a:latin typeface="Calibri" pitchFamily="34" charset="0"/>
              </a:rPr>
              <a:t>that helps keep our </a:t>
            </a:r>
          </a:p>
          <a:p>
            <a:pPr marL="342900" indent="-342900" algn="ctr">
              <a:lnSpc>
                <a:spcPct val="60000"/>
              </a:lnSpc>
              <a:spcBef>
                <a:spcPct val="20000"/>
              </a:spcBef>
              <a:buFont typeface="Arial" charset="0"/>
              <a:buNone/>
            </a:pPr>
            <a:r>
              <a:rPr lang="en-US" sz="3200">
                <a:latin typeface="Calibri" pitchFamily="34" charset="0"/>
              </a:rPr>
              <a:t>bodies healthy</a:t>
            </a:r>
          </a:p>
        </p:txBody>
      </p:sp>
      <p:pic>
        <p:nvPicPr>
          <p:cNvPr id="81926" name="Picture 8" descr="asianfamily"/>
          <p:cNvPicPr>
            <a:picLocks noChangeAspect="1" noChangeArrowheads="1"/>
          </p:cNvPicPr>
          <p:nvPr/>
        </p:nvPicPr>
        <p:blipFill>
          <a:blip r:embed="rId3"/>
          <a:srcRect/>
          <a:stretch>
            <a:fillRect/>
          </a:stretch>
        </p:blipFill>
        <p:spPr bwMode="auto">
          <a:xfrm>
            <a:off x="4038600" y="1828800"/>
            <a:ext cx="4267200" cy="4267200"/>
          </a:xfrm>
          <a:prstGeom prst="rect">
            <a:avLst/>
          </a:prstGeom>
          <a:noFill/>
          <a:ln w="9525">
            <a:noFill/>
            <a:miter lim="800000"/>
            <a:headEnd/>
            <a:tailEnd/>
          </a:ln>
        </p:spPr>
      </p:pic>
      <p:pic>
        <p:nvPicPr>
          <p:cNvPr id="81927" name="Picture 9"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9" descr="farmers"/>
          <p:cNvPicPr>
            <a:picLocks noChangeAspect="1" noChangeArrowheads="1"/>
          </p:cNvPicPr>
          <p:nvPr/>
        </p:nvPicPr>
        <p:blipFill>
          <a:blip r:embed="rId3"/>
          <a:srcRect/>
          <a:stretch>
            <a:fillRect/>
          </a:stretch>
        </p:blipFill>
        <p:spPr bwMode="auto">
          <a:xfrm>
            <a:off x="381000" y="1514475"/>
            <a:ext cx="8382000" cy="4962525"/>
          </a:xfrm>
          <a:prstGeom prst="rect">
            <a:avLst/>
          </a:prstGeom>
          <a:noFill/>
          <a:ln w="9525">
            <a:noFill/>
            <a:miter lim="800000"/>
            <a:headEnd/>
            <a:tailEnd/>
          </a:ln>
        </p:spPr>
      </p:pic>
      <p:sp>
        <p:nvSpPr>
          <p:cNvPr id="83970" name="Rectangle 7"/>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83971" name="Title 1"/>
          <p:cNvSpPr>
            <a:spLocks noGrp="1"/>
          </p:cNvSpPr>
          <p:nvPr>
            <p:ph type="title"/>
          </p:nvPr>
        </p:nvSpPr>
        <p:spPr>
          <a:xfrm>
            <a:off x="1905000" y="304800"/>
            <a:ext cx="7010400" cy="1066800"/>
          </a:xfrm>
        </p:spPr>
        <p:txBody>
          <a:bodyPr/>
          <a:lstStyle/>
          <a:p>
            <a:pPr eaLnBrk="1" hangingPunct="1">
              <a:lnSpc>
                <a:spcPct val="70000"/>
              </a:lnSpc>
            </a:pPr>
            <a:r>
              <a:rPr lang="en-US" b="1" smtClean="0">
                <a:solidFill>
                  <a:schemeClr val="bg2"/>
                </a:solidFill>
              </a:rPr>
              <a:t>Thanks To </a:t>
            </a:r>
            <a:br>
              <a:rPr lang="en-US" b="1" smtClean="0">
                <a:solidFill>
                  <a:schemeClr val="bg2"/>
                </a:solidFill>
              </a:rPr>
            </a:br>
            <a:r>
              <a:rPr lang="en-US" b="1" smtClean="0">
                <a:solidFill>
                  <a:schemeClr val="bg2"/>
                </a:solidFill>
              </a:rPr>
              <a:t>Our Wheat Farmers! </a:t>
            </a:r>
          </a:p>
        </p:txBody>
      </p:sp>
      <p:pic>
        <p:nvPicPr>
          <p:cNvPr id="83972"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pic>
        <p:nvPicPr>
          <p:cNvPr id="83973" name="Picture 6" descr="WFC-green-logo"/>
          <p:cNvPicPr>
            <a:picLocks noChangeAspect="1" noChangeArrowheads="1"/>
          </p:cNvPicPr>
          <p:nvPr/>
        </p:nvPicPr>
        <p:blipFill>
          <a:blip r:embed="rId5"/>
          <a:srcRect/>
          <a:stretch>
            <a:fillRect/>
          </a:stretch>
        </p:blipFill>
        <p:spPr bwMode="auto">
          <a:xfrm>
            <a:off x="8224838" y="5695950"/>
            <a:ext cx="690562" cy="85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18434" name="Title 1"/>
          <p:cNvSpPr>
            <a:spLocks noGrp="1"/>
          </p:cNvSpPr>
          <p:nvPr>
            <p:ph type="title"/>
          </p:nvPr>
        </p:nvSpPr>
        <p:spPr>
          <a:xfrm>
            <a:off x="1905000" y="274638"/>
            <a:ext cx="6781800" cy="1143000"/>
          </a:xfrm>
        </p:spPr>
        <p:txBody>
          <a:bodyPr/>
          <a:lstStyle/>
          <a:p>
            <a:pPr eaLnBrk="1" hangingPunct="1"/>
            <a:r>
              <a:rPr lang="en-US" b="1" smtClean="0">
                <a:solidFill>
                  <a:schemeClr val="bg2"/>
                </a:solidFill>
              </a:rPr>
              <a:t>Then You Eat Wheat!</a:t>
            </a:r>
          </a:p>
        </p:txBody>
      </p:sp>
      <p:sp>
        <p:nvSpPr>
          <p:cNvPr id="18435" name="Content Placeholder 2"/>
          <p:cNvSpPr>
            <a:spLocks noGrp="1"/>
          </p:cNvSpPr>
          <p:nvPr>
            <p:ph idx="1"/>
          </p:nvPr>
        </p:nvSpPr>
        <p:spPr>
          <a:xfrm>
            <a:off x="457200" y="1676400"/>
            <a:ext cx="8229600" cy="1752600"/>
          </a:xfrm>
        </p:spPr>
        <p:txBody>
          <a:bodyPr/>
          <a:lstStyle/>
          <a:p>
            <a:pPr eaLnBrk="1" hangingPunct="1">
              <a:lnSpc>
                <a:spcPct val="80000"/>
              </a:lnSpc>
              <a:buFont typeface="Arial" charset="0"/>
              <a:buNone/>
            </a:pPr>
            <a:r>
              <a:rPr lang="en-US" smtClean="0"/>
              <a:t>Wheat is the basic ingredient in many of our</a:t>
            </a:r>
          </a:p>
          <a:p>
            <a:pPr eaLnBrk="1" hangingPunct="1">
              <a:lnSpc>
                <a:spcPct val="80000"/>
              </a:lnSpc>
              <a:buFont typeface="Arial" charset="0"/>
              <a:buNone/>
            </a:pPr>
            <a:r>
              <a:rPr lang="en-US" smtClean="0"/>
              <a:t>favorite foods. </a:t>
            </a:r>
          </a:p>
          <a:p>
            <a:pPr eaLnBrk="1" hangingPunct="1">
              <a:buFont typeface="Arial" charset="0"/>
              <a:buNone/>
            </a:pPr>
            <a:endParaRPr lang="en-US" smtClean="0"/>
          </a:p>
        </p:txBody>
      </p:sp>
      <p:sp>
        <p:nvSpPr>
          <p:cNvPr id="18436" name="AutoShape 21" descr="9k="/>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en-US"/>
          </a:p>
        </p:txBody>
      </p:sp>
      <p:sp>
        <p:nvSpPr>
          <p:cNvPr id="18437" name="AutoShape 23" descr="9k="/>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18438" name="Picture 15"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pic>
        <p:nvPicPr>
          <p:cNvPr id="18439" name="Picture 15" descr="wheat-we-eat"/>
          <p:cNvPicPr>
            <a:picLocks noChangeAspect="1" noChangeArrowheads="1"/>
          </p:cNvPicPr>
          <p:nvPr/>
        </p:nvPicPr>
        <p:blipFill>
          <a:blip r:embed="rId4"/>
          <a:srcRect/>
          <a:stretch>
            <a:fillRect/>
          </a:stretch>
        </p:blipFill>
        <p:spPr bwMode="auto">
          <a:xfrm>
            <a:off x="457200" y="2743200"/>
            <a:ext cx="81534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20482" name="Content Placeholder 2"/>
          <p:cNvSpPr>
            <a:spLocks noGrp="1"/>
          </p:cNvSpPr>
          <p:nvPr>
            <p:ph idx="1"/>
          </p:nvPr>
        </p:nvSpPr>
        <p:spPr>
          <a:xfrm>
            <a:off x="304800" y="1600200"/>
            <a:ext cx="8382000" cy="1066800"/>
          </a:xfrm>
        </p:spPr>
        <p:txBody>
          <a:bodyPr/>
          <a:lstStyle/>
          <a:p>
            <a:pPr eaLnBrk="1" hangingPunct="1">
              <a:lnSpc>
                <a:spcPct val="80000"/>
              </a:lnSpc>
            </a:pPr>
            <a:r>
              <a:rPr lang="en-US" smtClean="0"/>
              <a:t>42 states in the U.S. grow wheat</a:t>
            </a:r>
          </a:p>
          <a:p>
            <a:pPr eaLnBrk="1" hangingPunct="1">
              <a:lnSpc>
                <a:spcPct val="80000"/>
              </a:lnSpc>
            </a:pPr>
            <a:r>
              <a:rPr lang="en-US" smtClean="0"/>
              <a:t>Does our state grow wheat?   If so, where?</a:t>
            </a:r>
          </a:p>
        </p:txBody>
      </p:sp>
      <p:sp>
        <p:nvSpPr>
          <p:cNvPr id="20483" name="Title 1"/>
          <p:cNvSpPr>
            <a:spLocks/>
          </p:cNvSpPr>
          <p:nvPr/>
        </p:nvSpPr>
        <p:spPr bwMode="auto">
          <a:xfrm>
            <a:off x="1981200" y="304800"/>
            <a:ext cx="6629400" cy="990600"/>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Did You Know?</a:t>
            </a:r>
          </a:p>
        </p:txBody>
      </p:sp>
      <p:pic>
        <p:nvPicPr>
          <p:cNvPr id="20484" name="Picture 7" descr="Wheat-States"/>
          <p:cNvPicPr>
            <a:picLocks noChangeAspect="1" noChangeArrowheads="1"/>
          </p:cNvPicPr>
          <p:nvPr/>
        </p:nvPicPr>
        <p:blipFill>
          <a:blip r:embed="rId3"/>
          <a:srcRect/>
          <a:stretch>
            <a:fillRect/>
          </a:stretch>
        </p:blipFill>
        <p:spPr bwMode="auto">
          <a:xfrm>
            <a:off x="304800" y="2787650"/>
            <a:ext cx="6172200" cy="3733800"/>
          </a:xfrm>
          <a:prstGeom prst="rect">
            <a:avLst/>
          </a:prstGeom>
          <a:noFill/>
          <a:ln w="9525">
            <a:noFill/>
            <a:miter lim="800000"/>
            <a:headEnd/>
            <a:tailEnd/>
          </a:ln>
        </p:spPr>
      </p:pic>
      <p:pic>
        <p:nvPicPr>
          <p:cNvPr id="20485" name="Picture 8"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
        <p:nvSpPr>
          <p:cNvPr id="20486" name="Text Box 7"/>
          <p:cNvSpPr txBox="1">
            <a:spLocks noChangeArrowheads="1"/>
          </p:cNvSpPr>
          <p:nvPr/>
        </p:nvSpPr>
        <p:spPr bwMode="auto">
          <a:xfrm>
            <a:off x="6477000" y="2673350"/>
            <a:ext cx="1371600" cy="4108450"/>
          </a:xfrm>
          <a:prstGeom prst="rect">
            <a:avLst/>
          </a:prstGeom>
          <a:noFill/>
          <a:ln w="9525">
            <a:noFill/>
            <a:miter lim="800000"/>
            <a:headEnd/>
            <a:tailEnd/>
          </a:ln>
        </p:spPr>
        <p:txBody>
          <a:bodyPr>
            <a:spAutoFit/>
          </a:bodyPr>
          <a:lstStyle/>
          <a:p>
            <a:r>
              <a:rPr lang="en-US" sz="1200"/>
              <a:t>Alabama</a:t>
            </a:r>
          </a:p>
          <a:p>
            <a:r>
              <a:rPr lang="en-US" sz="1200"/>
              <a:t>Arizona</a:t>
            </a:r>
          </a:p>
          <a:p>
            <a:r>
              <a:rPr lang="en-US" sz="1200"/>
              <a:t>Arkansas</a:t>
            </a:r>
          </a:p>
          <a:p>
            <a:r>
              <a:rPr lang="en-US" sz="1200"/>
              <a:t>California</a:t>
            </a:r>
          </a:p>
          <a:p>
            <a:r>
              <a:rPr lang="en-US" sz="1200"/>
              <a:t>Colorado</a:t>
            </a:r>
          </a:p>
          <a:p>
            <a:r>
              <a:rPr lang="en-US" sz="1200"/>
              <a:t>Delaware</a:t>
            </a:r>
          </a:p>
          <a:p>
            <a:r>
              <a:rPr lang="en-US" sz="1200"/>
              <a:t>Florida</a:t>
            </a:r>
          </a:p>
          <a:p>
            <a:r>
              <a:rPr lang="en-US" sz="1200"/>
              <a:t>Georgia</a:t>
            </a:r>
          </a:p>
          <a:p>
            <a:r>
              <a:rPr lang="en-US" sz="1200"/>
              <a:t>Idaho</a:t>
            </a:r>
          </a:p>
          <a:p>
            <a:r>
              <a:rPr lang="en-US" sz="1200"/>
              <a:t>Illinois</a:t>
            </a:r>
          </a:p>
          <a:p>
            <a:r>
              <a:rPr lang="en-US" sz="1200"/>
              <a:t>Indiana</a:t>
            </a:r>
          </a:p>
          <a:p>
            <a:r>
              <a:rPr lang="en-US" sz="1200"/>
              <a:t>Iowa</a:t>
            </a:r>
          </a:p>
          <a:p>
            <a:r>
              <a:rPr lang="en-US" sz="1200"/>
              <a:t>Kansas</a:t>
            </a:r>
          </a:p>
          <a:p>
            <a:r>
              <a:rPr lang="en-US" sz="1200"/>
              <a:t>Kentucky</a:t>
            </a:r>
          </a:p>
          <a:p>
            <a:r>
              <a:rPr lang="en-US" sz="1200"/>
              <a:t>Louisiana</a:t>
            </a:r>
          </a:p>
          <a:p>
            <a:r>
              <a:rPr lang="en-US" sz="1200"/>
              <a:t>Maryland</a:t>
            </a:r>
          </a:p>
          <a:p>
            <a:r>
              <a:rPr lang="en-US" sz="1200"/>
              <a:t>Michigan</a:t>
            </a:r>
          </a:p>
          <a:p>
            <a:r>
              <a:rPr lang="en-US" sz="1200"/>
              <a:t>Minnesota</a:t>
            </a:r>
          </a:p>
          <a:p>
            <a:r>
              <a:rPr lang="en-US" sz="1200"/>
              <a:t>Mississippi</a:t>
            </a:r>
          </a:p>
          <a:p>
            <a:r>
              <a:rPr lang="en-US" sz="1200"/>
              <a:t>Missouri</a:t>
            </a:r>
          </a:p>
          <a:p>
            <a:r>
              <a:rPr lang="en-US" sz="1200"/>
              <a:t>Montana</a:t>
            </a:r>
          </a:p>
          <a:p>
            <a:endParaRPr lang="en-US" sz="1200"/>
          </a:p>
        </p:txBody>
      </p:sp>
      <p:sp>
        <p:nvSpPr>
          <p:cNvPr id="20487" name="Text Box 8"/>
          <p:cNvSpPr txBox="1">
            <a:spLocks noChangeArrowheads="1"/>
          </p:cNvSpPr>
          <p:nvPr/>
        </p:nvSpPr>
        <p:spPr bwMode="auto">
          <a:xfrm>
            <a:off x="7620000" y="2667000"/>
            <a:ext cx="1524000" cy="3925888"/>
          </a:xfrm>
          <a:prstGeom prst="rect">
            <a:avLst/>
          </a:prstGeom>
          <a:noFill/>
          <a:ln w="9525">
            <a:noFill/>
            <a:miter lim="800000"/>
            <a:headEnd/>
            <a:tailEnd/>
          </a:ln>
        </p:spPr>
        <p:txBody>
          <a:bodyPr>
            <a:spAutoFit/>
          </a:bodyPr>
          <a:lstStyle/>
          <a:p>
            <a:r>
              <a:rPr lang="en-US" sz="1200"/>
              <a:t>Nebraska</a:t>
            </a:r>
          </a:p>
          <a:p>
            <a:r>
              <a:rPr lang="en-US" sz="1200"/>
              <a:t>Nevada </a:t>
            </a:r>
            <a:br>
              <a:rPr lang="en-US" sz="1200"/>
            </a:br>
            <a:r>
              <a:rPr lang="en-US" sz="1200"/>
              <a:t>New Jersey</a:t>
            </a:r>
          </a:p>
          <a:p>
            <a:r>
              <a:rPr lang="en-US" sz="1200"/>
              <a:t>New Mexico</a:t>
            </a:r>
          </a:p>
          <a:p>
            <a:r>
              <a:rPr lang="en-US" sz="1200"/>
              <a:t>New York</a:t>
            </a:r>
          </a:p>
          <a:p>
            <a:r>
              <a:rPr lang="en-US" sz="1200"/>
              <a:t>North Carolina</a:t>
            </a:r>
          </a:p>
          <a:p>
            <a:r>
              <a:rPr lang="en-US" sz="1200"/>
              <a:t>North Dakota</a:t>
            </a:r>
          </a:p>
          <a:p>
            <a:r>
              <a:rPr lang="en-US" sz="1200"/>
              <a:t>Ohio</a:t>
            </a:r>
          </a:p>
          <a:p>
            <a:r>
              <a:rPr lang="en-US" sz="1200"/>
              <a:t>Oklahoma</a:t>
            </a:r>
          </a:p>
          <a:p>
            <a:r>
              <a:rPr lang="en-US" sz="1200"/>
              <a:t>Oregon</a:t>
            </a:r>
          </a:p>
          <a:p>
            <a:r>
              <a:rPr lang="en-US" sz="1200"/>
              <a:t>Pennsylvania</a:t>
            </a:r>
          </a:p>
          <a:p>
            <a:r>
              <a:rPr lang="en-US" sz="1200"/>
              <a:t>South Carolina</a:t>
            </a:r>
          </a:p>
          <a:p>
            <a:r>
              <a:rPr lang="en-US" sz="1200"/>
              <a:t>South Dakota</a:t>
            </a:r>
          </a:p>
          <a:p>
            <a:r>
              <a:rPr lang="en-US" sz="1200"/>
              <a:t>Tennessee</a:t>
            </a:r>
          </a:p>
          <a:p>
            <a:r>
              <a:rPr lang="en-US" sz="1200"/>
              <a:t>Texas</a:t>
            </a:r>
          </a:p>
          <a:p>
            <a:r>
              <a:rPr lang="en-US" sz="1200"/>
              <a:t>Utah</a:t>
            </a:r>
          </a:p>
          <a:p>
            <a:r>
              <a:rPr lang="en-US" sz="1200"/>
              <a:t>Virginia</a:t>
            </a:r>
          </a:p>
          <a:p>
            <a:r>
              <a:rPr lang="en-US" sz="1200"/>
              <a:t>Washington</a:t>
            </a:r>
          </a:p>
          <a:p>
            <a:r>
              <a:rPr lang="en-US" sz="1200"/>
              <a:t>West Virginia</a:t>
            </a:r>
          </a:p>
          <a:p>
            <a:r>
              <a:rPr lang="en-US" sz="1200"/>
              <a:t>Wisconsin</a:t>
            </a:r>
          </a:p>
          <a:p>
            <a:r>
              <a:rPr lang="en-US" sz="1200"/>
              <a:t>Wyoming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wheat-kernel"/>
          <p:cNvPicPr>
            <a:picLocks noChangeAspect="1" noChangeArrowheads="1"/>
          </p:cNvPicPr>
          <p:nvPr/>
        </p:nvPicPr>
        <p:blipFill>
          <a:blip r:embed="rId3"/>
          <a:srcRect/>
          <a:stretch>
            <a:fillRect/>
          </a:stretch>
        </p:blipFill>
        <p:spPr bwMode="auto">
          <a:xfrm>
            <a:off x="6705600" y="2514600"/>
            <a:ext cx="2141538" cy="4114800"/>
          </a:xfrm>
          <a:prstGeom prst="rect">
            <a:avLst/>
          </a:prstGeom>
          <a:noFill/>
          <a:ln w="9525">
            <a:noFill/>
            <a:miter lim="800000"/>
            <a:headEnd/>
            <a:tailEnd/>
          </a:ln>
        </p:spPr>
      </p:pic>
      <p:sp>
        <p:nvSpPr>
          <p:cNvPr id="22530"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22531" name="Title 1"/>
          <p:cNvSpPr>
            <a:spLocks noGrp="1"/>
          </p:cNvSpPr>
          <p:nvPr>
            <p:ph type="title"/>
          </p:nvPr>
        </p:nvSpPr>
        <p:spPr>
          <a:xfrm>
            <a:off x="1981200" y="304800"/>
            <a:ext cx="6629400" cy="990600"/>
          </a:xfrm>
        </p:spPr>
        <p:txBody>
          <a:bodyPr/>
          <a:lstStyle/>
          <a:p>
            <a:pPr eaLnBrk="1" hangingPunct="1"/>
            <a:r>
              <a:rPr lang="en-US" b="1" smtClean="0">
                <a:solidFill>
                  <a:schemeClr val="bg2"/>
                </a:solidFill>
              </a:rPr>
              <a:t>Did You Know?</a:t>
            </a:r>
          </a:p>
        </p:txBody>
      </p:sp>
      <p:sp>
        <p:nvSpPr>
          <p:cNvPr id="22532" name="Content Placeholder 2"/>
          <p:cNvSpPr>
            <a:spLocks noGrp="1"/>
          </p:cNvSpPr>
          <p:nvPr>
            <p:ph idx="1"/>
          </p:nvPr>
        </p:nvSpPr>
        <p:spPr/>
        <p:txBody>
          <a:bodyPr/>
          <a:lstStyle/>
          <a:p>
            <a:pPr eaLnBrk="1" hangingPunct="1">
              <a:lnSpc>
                <a:spcPct val="90000"/>
              </a:lnSpc>
            </a:pPr>
            <a:r>
              <a:rPr lang="en-US" smtClean="0"/>
              <a:t>Wheat is a grain that people have been growing and eating in many ways, for thousands of years.</a:t>
            </a:r>
          </a:p>
          <a:p>
            <a:pPr eaLnBrk="1" hangingPunct="1">
              <a:lnSpc>
                <a:spcPct val="130000"/>
              </a:lnSpc>
            </a:pPr>
            <a:r>
              <a:rPr lang="en-US" smtClean="0"/>
              <a:t>Each kernel of wheat has three parts:</a:t>
            </a:r>
          </a:p>
          <a:p>
            <a:pPr eaLnBrk="1" hangingPunct="1">
              <a:lnSpc>
                <a:spcPct val="160000"/>
              </a:lnSpc>
              <a:buFont typeface="Arial" charset="0"/>
              <a:buNone/>
            </a:pPr>
            <a:r>
              <a:rPr lang="en-US" sz="2800" smtClean="0"/>
              <a:t>      The outer layer is called the BRAN</a:t>
            </a:r>
          </a:p>
          <a:p>
            <a:pPr eaLnBrk="1" hangingPunct="1">
              <a:lnSpc>
                <a:spcPct val="160000"/>
              </a:lnSpc>
              <a:buFont typeface="Arial" charset="0"/>
              <a:buNone/>
            </a:pPr>
            <a:r>
              <a:rPr lang="en-US" sz="2800" smtClean="0"/>
              <a:t>The middle layer is called the ENDOSPERM</a:t>
            </a:r>
          </a:p>
          <a:p>
            <a:pPr eaLnBrk="1" hangingPunct="1">
              <a:lnSpc>
                <a:spcPct val="160000"/>
              </a:lnSpc>
              <a:buFont typeface="Arial" charset="0"/>
              <a:buNone/>
            </a:pPr>
            <a:r>
              <a:rPr lang="en-US" sz="2800" smtClean="0"/>
              <a:t>       The inner layer is called the GERM</a:t>
            </a:r>
          </a:p>
          <a:p>
            <a:pPr eaLnBrk="1" hangingPunct="1">
              <a:buFont typeface="Arial" charset="0"/>
              <a:buNone/>
            </a:pPr>
            <a:endParaRPr lang="en-US" smtClean="0"/>
          </a:p>
        </p:txBody>
      </p:sp>
      <p:sp>
        <p:nvSpPr>
          <p:cNvPr id="22533" name="Line 7"/>
          <p:cNvSpPr>
            <a:spLocks noChangeShapeType="1"/>
          </p:cNvSpPr>
          <p:nvPr/>
        </p:nvSpPr>
        <p:spPr bwMode="auto">
          <a:xfrm>
            <a:off x="6096000" y="4267200"/>
            <a:ext cx="1143000" cy="0"/>
          </a:xfrm>
          <a:prstGeom prst="line">
            <a:avLst/>
          </a:prstGeom>
          <a:noFill/>
          <a:ln w="76200">
            <a:solidFill>
              <a:schemeClr val="tx1"/>
            </a:solidFill>
            <a:round/>
            <a:headEnd/>
            <a:tailEnd type="triangle" w="med" len="med"/>
          </a:ln>
        </p:spPr>
        <p:txBody>
          <a:bodyPr/>
          <a:lstStyle/>
          <a:p>
            <a:endParaRPr lang="en-US"/>
          </a:p>
        </p:txBody>
      </p:sp>
      <p:sp>
        <p:nvSpPr>
          <p:cNvPr id="22534" name="Line 8"/>
          <p:cNvSpPr>
            <a:spLocks noChangeShapeType="1"/>
          </p:cNvSpPr>
          <p:nvPr/>
        </p:nvSpPr>
        <p:spPr bwMode="auto">
          <a:xfrm>
            <a:off x="7086600" y="4953000"/>
            <a:ext cx="914400" cy="0"/>
          </a:xfrm>
          <a:prstGeom prst="line">
            <a:avLst/>
          </a:prstGeom>
          <a:noFill/>
          <a:ln w="76200">
            <a:solidFill>
              <a:schemeClr val="tx1"/>
            </a:solidFill>
            <a:round/>
            <a:headEnd/>
            <a:tailEnd type="triangle" w="med" len="med"/>
          </a:ln>
        </p:spPr>
        <p:txBody>
          <a:bodyPr/>
          <a:lstStyle/>
          <a:p>
            <a:endParaRPr lang="en-US"/>
          </a:p>
        </p:txBody>
      </p:sp>
      <p:sp>
        <p:nvSpPr>
          <p:cNvPr id="22535" name="Line 9"/>
          <p:cNvSpPr>
            <a:spLocks noChangeShapeType="1"/>
          </p:cNvSpPr>
          <p:nvPr/>
        </p:nvSpPr>
        <p:spPr bwMode="auto">
          <a:xfrm>
            <a:off x="6248400" y="5791200"/>
            <a:ext cx="1676400" cy="0"/>
          </a:xfrm>
          <a:prstGeom prst="line">
            <a:avLst/>
          </a:prstGeom>
          <a:noFill/>
          <a:ln w="76200">
            <a:solidFill>
              <a:schemeClr val="tx1"/>
            </a:solidFill>
            <a:round/>
            <a:headEnd/>
            <a:tailEnd type="triangle" w="med" len="med"/>
          </a:ln>
        </p:spPr>
        <p:txBody>
          <a:bodyPr/>
          <a:lstStyle/>
          <a:p>
            <a:endParaRPr lang="en-US"/>
          </a:p>
        </p:txBody>
      </p:sp>
      <p:pic>
        <p:nvPicPr>
          <p:cNvPr id="22536" name="Picture 10"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24578" name="Content Placeholder 2"/>
          <p:cNvSpPr>
            <a:spLocks noGrp="1"/>
          </p:cNvSpPr>
          <p:nvPr>
            <p:ph idx="1"/>
          </p:nvPr>
        </p:nvSpPr>
        <p:spPr/>
        <p:txBody>
          <a:bodyPr/>
          <a:lstStyle/>
          <a:p>
            <a:pPr eaLnBrk="1" hangingPunct="1">
              <a:lnSpc>
                <a:spcPct val="90000"/>
              </a:lnSpc>
            </a:pPr>
            <a:r>
              <a:rPr lang="en-US" sz="3000" smtClean="0"/>
              <a:t>Each of those 3 kernel parts has nutrients that make our bodies strong:</a:t>
            </a:r>
          </a:p>
          <a:p>
            <a:pPr eaLnBrk="1" hangingPunct="1">
              <a:lnSpc>
                <a:spcPct val="90000"/>
              </a:lnSpc>
              <a:buFont typeface="Arial" charset="0"/>
              <a:buNone/>
            </a:pPr>
            <a:endParaRPr lang="en-US" sz="3000" smtClean="0"/>
          </a:p>
          <a:p>
            <a:pPr eaLnBrk="1" hangingPunct="1">
              <a:lnSpc>
                <a:spcPct val="90000"/>
              </a:lnSpc>
              <a:buFont typeface="Arial" charset="0"/>
              <a:buNone/>
            </a:pPr>
            <a:r>
              <a:rPr lang="en-US" sz="3000" b="1" smtClean="0">
                <a:solidFill>
                  <a:srgbClr val="FF6600"/>
                </a:solidFill>
              </a:rPr>
              <a:t>FIBER</a:t>
            </a:r>
            <a:r>
              <a:rPr lang="en-US" sz="3000" smtClean="0"/>
              <a:t> makes you feel full after you eat</a:t>
            </a:r>
          </a:p>
          <a:p>
            <a:pPr eaLnBrk="1" hangingPunct="1">
              <a:lnSpc>
                <a:spcPct val="90000"/>
              </a:lnSpc>
              <a:buFont typeface="Arial" charset="0"/>
              <a:buNone/>
            </a:pPr>
            <a:endParaRPr lang="en-US" sz="3000" smtClean="0"/>
          </a:p>
          <a:p>
            <a:pPr eaLnBrk="1" hangingPunct="1">
              <a:lnSpc>
                <a:spcPct val="90000"/>
              </a:lnSpc>
              <a:buFont typeface="Arial" charset="0"/>
              <a:buNone/>
            </a:pPr>
            <a:r>
              <a:rPr lang="en-US" sz="3000" b="1" smtClean="0">
                <a:solidFill>
                  <a:srgbClr val="FF6600"/>
                </a:solidFill>
              </a:rPr>
              <a:t>PROTEINS</a:t>
            </a:r>
            <a:r>
              <a:rPr lang="en-US" sz="3000" smtClean="0"/>
              <a:t> and </a:t>
            </a:r>
            <a:r>
              <a:rPr lang="en-US" sz="3000" b="1" smtClean="0">
                <a:solidFill>
                  <a:srgbClr val="FF6600"/>
                </a:solidFill>
              </a:rPr>
              <a:t>CARBOHYDRATES</a:t>
            </a:r>
            <a:r>
              <a:rPr lang="en-US" sz="3000" smtClean="0"/>
              <a:t> give you energy</a:t>
            </a:r>
          </a:p>
          <a:p>
            <a:pPr eaLnBrk="1" hangingPunct="1">
              <a:lnSpc>
                <a:spcPct val="90000"/>
              </a:lnSpc>
              <a:buFont typeface="Arial" charset="0"/>
              <a:buNone/>
            </a:pPr>
            <a:endParaRPr lang="en-US" sz="3000" smtClean="0"/>
          </a:p>
          <a:p>
            <a:pPr eaLnBrk="1" hangingPunct="1">
              <a:lnSpc>
                <a:spcPct val="90000"/>
              </a:lnSpc>
              <a:buFont typeface="Arial" charset="0"/>
              <a:buNone/>
            </a:pPr>
            <a:r>
              <a:rPr lang="en-US" sz="3000" b="1" smtClean="0">
                <a:solidFill>
                  <a:srgbClr val="FF6600"/>
                </a:solidFill>
              </a:rPr>
              <a:t>VITAMINS</a:t>
            </a:r>
            <a:r>
              <a:rPr lang="en-US" sz="3000" smtClean="0"/>
              <a:t> and </a:t>
            </a:r>
            <a:r>
              <a:rPr lang="en-US" sz="3000" b="1" smtClean="0">
                <a:solidFill>
                  <a:srgbClr val="FF6600"/>
                </a:solidFill>
              </a:rPr>
              <a:t>MINERALS</a:t>
            </a:r>
            <a:r>
              <a:rPr lang="en-US" sz="3000" smtClean="0"/>
              <a:t> make you strong &amp; healthy</a:t>
            </a:r>
          </a:p>
          <a:p>
            <a:pPr eaLnBrk="1" hangingPunct="1">
              <a:lnSpc>
                <a:spcPct val="90000"/>
              </a:lnSpc>
            </a:pPr>
            <a:endParaRPr lang="en-US" sz="3000" smtClean="0"/>
          </a:p>
        </p:txBody>
      </p:sp>
      <p:sp>
        <p:nvSpPr>
          <p:cNvPr id="24579" name="Title 1"/>
          <p:cNvSpPr>
            <a:spLocks/>
          </p:cNvSpPr>
          <p:nvPr/>
        </p:nvSpPr>
        <p:spPr bwMode="auto">
          <a:xfrm>
            <a:off x="1981200" y="304800"/>
            <a:ext cx="6629400" cy="990600"/>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Did You Know?</a:t>
            </a:r>
          </a:p>
        </p:txBody>
      </p:sp>
      <p:pic>
        <p:nvPicPr>
          <p:cNvPr id="24580" name="Picture 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26626" name="Title 1"/>
          <p:cNvSpPr>
            <a:spLocks/>
          </p:cNvSpPr>
          <p:nvPr/>
        </p:nvSpPr>
        <p:spPr bwMode="auto">
          <a:xfrm>
            <a:off x="1981200" y="304800"/>
            <a:ext cx="6629400" cy="990600"/>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Did You Know?</a:t>
            </a:r>
          </a:p>
        </p:txBody>
      </p:sp>
      <p:pic>
        <p:nvPicPr>
          <p:cNvPr id="26627" name="Picture 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sp>
        <p:nvSpPr>
          <p:cNvPr id="26628" name="Content Placeholder 2"/>
          <p:cNvSpPr>
            <a:spLocks/>
          </p:cNvSpPr>
          <p:nvPr/>
        </p:nvSpPr>
        <p:spPr bwMode="auto">
          <a:xfrm>
            <a:off x="457200" y="1600200"/>
            <a:ext cx="8229600" cy="4525963"/>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en-US" sz="3200">
                <a:latin typeface="Calibri" pitchFamily="34" charset="0"/>
              </a:rPr>
              <a:t>Whole- grain foods are </a:t>
            </a:r>
            <a:r>
              <a:rPr lang="en-US" sz="3200" b="1">
                <a:solidFill>
                  <a:srgbClr val="FF6600"/>
                </a:solidFill>
                <a:latin typeface="Calibri" pitchFamily="34" charset="0"/>
              </a:rPr>
              <a:t>made using the whole kernel</a:t>
            </a:r>
            <a:r>
              <a:rPr lang="en-US" sz="3200">
                <a:latin typeface="Calibri" pitchFamily="34" charset="0"/>
              </a:rPr>
              <a:t> (all 3 parts) of the grain. </a:t>
            </a:r>
          </a:p>
          <a:p>
            <a:pPr marL="342900" indent="-342900" eaLnBrk="0" hangingPunct="0">
              <a:spcBef>
                <a:spcPct val="20000"/>
              </a:spcBef>
              <a:buFont typeface="Arial" charset="0"/>
              <a:buChar char="•"/>
            </a:pPr>
            <a:r>
              <a:rPr lang="en-US" sz="3200">
                <a:latin typeface="Calibri" pitchFamily="34" charset="0"/>
              </a:rPr>
              <a:t>Many foods we eat, like bread, pasta, crackers, and cereal, </a:t>
            </a:r>
            <a:r>
              <a:rPr lang="en-US" sz="3200" b="1">
                <a:solidFill>
                  <a:srgbClr val="FF6600"/>
                </a:solidFill>
                <a:latin typeface="Calibri" pitchFamily="34" charset="0"/>
              </a:rPr>
              <a:t>can be made with whole wheat</a:t>
            </a:r>
            <a:r>
              <a:rPr lang="en-US" sz="3200">
                <a:latin typeface="Calibri" pitchFamily="34" charset="0"/>
              </a:rPr>
              <a:t>. This means you are eating all 3 parts of the grain, and getting many important nutrients.</a:t>
            </a:r>
          </a:p>
          <a:p>
            <a:pPr marL="342900" indent="-342900" eaLnBrk="0" hangingPunct="0">
              <a:spcBef>
                <a:spcPct val="20000"/>
              </a:spcBef>
              <a:buFont typeface="Arial" charset="0"/>
              <a:buNone/>
            </a:pPr>
            <a:endParaRPr lang="en-US" sz="3200">
              <a:latin typeface="Calibri" pitchFamily="34" charset="0"/>
            </a:endParaRPr>
          </a:p>
          <a:p>
            <a:pPr marL="342900" indent="-342900" eaLnBrk="0" hangingPunct="0">
              <a:spcBef>
                <a:spcPct val="20000"/>
              </a:spcBef>
              <a:buFont typeface="Arial" charset="0"/>
              <a:buChar char="•"/>
            </a:pPr>
            <a:endParaRPr lang="en-US" sz="320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28674" name="Title 1"/>
          <p:cNvSpPr>
            <a:spLocks/>
          </p:cNvSpPr>
          <p:nvPr/>
        </p:nvSpPr>
        <p:spPr bwMode="auto">
          <a:xfrm>
            <a:off x="1981200" y="304800"/>
            <a:ext cx="6629400" cy="990600"/>
          </a:xfrm>
          <a:prstGeom prst="rect">
            <a:avLst/>
          </a:prstGeom>
          <a:noFill/>
          <a:ln w="9525">
            <a:noFill/>
            <a:miter lim="800000"/>
            <a:headEnd/>
            <a:tailEnd/>
          </a:ln>
        </p:spPr>
        <p:txBody>
          <a:bodyPr anchor="ctr"/>
          <a:lstStyle/>
          <a:p>
            <a:pPr algn="ctr"/>
            <a:r>
              <a:rPr lang="en-US" sz="4400" b="1">
                <a:solidFill>
                  <a:schemeClr val="bg2"/>
                </a:solidFill>
                <a:latin typeface="Calibri" pitchFamily="34" charset="0"/>
              </a:rPr>
              <a:t>Did You Know?</a:t>
            </a:r>
          </a:p>
        </p:txBody>
      </p:sp>
      <p:pic>
        <p:nvPicPr>
          <p:cNvPr id="28675" name="Picture 6" descr="Sprouting-Up-logo-revised-2in"/>
          <p:cNvPicPr>
            <a:picLocks noChangeAspect="1" noChangeArrowheads="1"/>
          </p:cNvPicPr>
          <p:nvPr/>
        </p:nvPicPr>
        <p:blipFill>
          <a:blip r:embed="rId3"/>
          <a:srcRect/>
          <a:stretch>
            <a:fillRect/>
          </a:stretch>
        </p:blipFill>
        <p:spPr bwMode="auto">
          <a:xfrm>
            <a:off x="381000" y="228600"/>
            <a:ext cx="1295400" cy="1143000"/>
          </a:xfrm>
          <a:prstGeom prst="rect">
            <a:avLst/>
          </a:prstGeom>
          <a:noFill/>
          <a:ln w="9525">
            <a:noFill/>
            <a:miter lim="800000"/>
            <a:headEnd/>
            <a:tailEnd/>
          </a:ln>
        </p:spPr>
      </p:pic>
      <p:sp>
        <p:nvSpPr>
          <p:cNvPr id="28676" name="Text Box 6"/>
          <p:cNvSpPr txBox="1">
            <a:spLocks noChangeArrowheads="1"/>
          </p:cNvSpPr>
          <p:nvPr/>
        </p:nvSpPr>
        <p:spPr bwMode="auto">
          <a:xfrm>
            <a:off x="533400" y="1828800"/>
            <a:ext cx="8305800" cy="366713"/>
          </a:xfrm>
          <a:prstGeom prst="rect">
            <a:avLst/>
          </a:prstGeom>
          <a:noFill/>
          <a:ln w="9525">
            <a:noFill/>
            <a:miter lim="800000"/>
            <a:headEnd/>
            <a:tailEnd/>
          </a:ln>
        </p:spPr>
        <p:txBody>
          <a:bodyPr>
            <a:spAutoFit/>
          </a:bodyPr>
          <a:lstStyle/>
          <a:p>
            <a:pPr>
              <a:spcBef>
                <a:spcPct val="50000"/>
              </a:spcBef>
            </a:pPr>
            <a:endParaRPr lang="en-US"/>
          </a:p>
        </p:txBody>
      </p:sp>
      <p:sp>
        <p:nvSpPr>
          <p:cNvPr id="28677" name="Text Box 8"/>
          <p:cNvSpPr txBox="1">
            <a:spLocks noChangeArrowheads="1"/>
          </p:cNvSpPr>
          <p:nvPr/>
        </p:nvSpPr>
        <p:spPr bwMode="auto">
          <a:xfrm>
            <a:off x="457200" y="1752600"/>
            <a:ext cx="8686800" cy="4095750"/>
          </a:xfrm>
          <a:prstGeom prst="rect">
            <a:avLst/>
          </a:prstGeom>
          <a:noFill/>
          <a:ln w="9525">
            <a:noFill/>
            <a:miter lim="800000"/>
            <a:headEnd/>
            <a:tailEnd/>
          </a:ln>
        </p:spPr>
        <p:txBody>
          <a:bodyPr>
            <a:spAutoFit/>
          </a:bodyPr>
          <a:lstStyle/>
          <a:p>
            <a:pPr>
              <a:lnSpc>
                <a:spcPct val="80000"/>
              </a:lnSpc>
              <a:buFontTx/>
              <a:buChar char="•"/>
            </a:pPr>
            <a:r>
              <a:rPr lang="en-US" sz="3200">
                <a:latin typeface="Calibri" pitchFamily="34" charset="0"/>
              </a:rPr>
              <a:t>  </a:t>
            </a:r>
            <a:r>
              <a:rPr lang="en-US" sz="3000">
                <a:latin typeface="Calibri" pitchFamily="34" charset="0"/>
              </a:rPr>
              <a:t>Wheat food products can also be made from  </a:t>
            </a:r>
          </a:p>
          <a:p>
            <a:pPr>
              <a:lnSpc>
                <a:spcPct val="80000"/>
              </a:lnSpc>
            </a:pPr>
            <a:r>
              <a:rPr lang="en-US" sz="3000">
                <a:latin typeface="Calibri" pitchFamily="34" charset="0"/>
              </a:rPr>
              <a:t>    </a:t>
            </a:r>
            <a:r>
              <a:rPr lang="en-US" sz="3000" b="1">
                <a:solidFill>
                  <a:srgbClr val="FF6600"/>
                </a:solidFill>
                <a:latin typeface="Calibri" pitchFamily="34" charset="0"/>
              </a:rPr>
              <a:t>enriched flour</a:t>
            </a:r>
            <a:r>
              <a:rPr lang="en-US" sz="3000">
                <a:latin typeface="Calibri" pitchFamily="34" charset="0"/>
              </a:rPr>
              <a:t>. </a:t>
            </a:r>
          </a:p>
          <a:p>
            <a:pPr>
              <a:buFontTx/>
              <a:buChar char="•"/>
            </a:pPr>
            <a:r>
              <a:rPr lang="en-US" sz="3000">
                <a:latin typeface="Calibri" pitchFamily="34" charset="0"/>
              </a:rPr>
              <a:t>  This means they are made from flour that  </a:t>
            </a:r>
          </a:p>
          <a:p>
            <a:pPr>
              <a:lnSpc>
                <a:spcPct val="80000"/>
              </a:lnSpc>
            </a:pPr>
            <a:r>
              <a:rPr lang="en-US" sz="3000">
                <a:latin typeface="Calibri" pitchFamily="34" charset="0"/>
              </a:rPr>
              <a:t>    has been </a:t>
            </a:r>
            <a:r>
              <a:rPr lang="en-US" sz="3000" b="1">
                <a:solidFill>
                  <a:srgbClr val="FF6600"/>
                </a:solidFill>
                <a:latin typeface="Calibri" pitchFamily="34" charset="0"/>
              </a:rPr>
              <a:t>ground using endosperm only</a:t>
            </a:r>
            <a:r>
              <a:rPr lang="en-US" sz="3000">
                <a:latin typeface="Calibri" pitchFamily="34" charset="0"/>
              </a:rPr>
              <a:t>.</a:t>
            </a:r>
          </a:p>
          <a:p>
            <a:pPr>
              <a:buFontTx/>
              <a:buChar char="•"/>
            </a:pPr>
            <a:r>
              <a:rPr lang="en-US" sz="3000">
                <a:latin typeface="Calibri" pitchFamily="34" charset="0"/>
              </a:rPr>
              <a:t>  Many vitamins and minerals lost by not using the </a:t>
            </a:r>
          </a:p>
          <a:p>
            <a:pPr>
              <a:lnSpc>
                <a:spcPct val="80000"/>
              </a:lnSpc>
            </a:pPr>
            <a:r>
              <a:rPr lang="en-US" sz="3000">
                <a:latin typeface="Calibri" pitchFamily="34" charset="0"/>
              </a:rPr>
              <a:t>    bran and germ are added back in. </a:t>
            </a:r>
            <a:r>
              <a:rPr lang="en-US" sz="3000" b="1">
                <a:solidFill>
                  <a:srgbClr val="FF6600"/>
                </a:solidFill>
                <a:latin typeface="Calibri" pitchFamily="34" charset="0"/>
              </a:rPr>
              <a:t>This is called </a:t>
            </a:r>
          </a:p>
          <a:p>
            <a:pPr>
              <a:lnSpc>
                <a:spcPct val="80000"/>
              </a:lnSpc>
            </a:pPr>
            <a:r>
              <a:rPr lang="en-US" sz="3000" b="1">
                <a:solidFill>
                  <a:srgbClr val="FF6600"/>
                </a:solidFill>
                <a:latin typeface="Calibri" pitchFamily="34" charset="0"/>
              </a:rPr>
              <a:t>    “enriched.”</a:t>
            </a:r>
          </a:p>
          <a:p>
            <a:pPr>
              <a:buFontTx/>
              <a:buChar char="•"/>
            </a:pPr>
            <a:r>
              <a:rPr lang="en-US" sz="3000">
                <a:latin typeface="Calibri" pitchFamily="34" charset="0"/>
              </a:rPr>
              <a:t>  Enriched grains </a:t>
            </a:r>
            <a:r>
              <a:rPr lang="en-US" sz="3000" b="1">
                <a:solidFill>
                  <a:srgbClr val="FF6600"/>
                </a:solidFill>
                <a:latin typeface="Calibri" pitchFamily="34" charset="0"/>
              </a:rPr>
              <a:t>provide essential B vitamins</a:t>
            </a:r>
            <a:r>
              <a:rPr lang="en-US" sz="3000">
                <a:latin typeface="Calibri" pitchFamily="34" charset="0"/>
              </a:rPr>
              <a:t>  </a:t>
            </a:r>
          </a:p>
          <a:p>
            <a:pPr>
              <a:lnSpc>
                <a:spcPct val="80000"/>
              </a:lnSpc>
            </a:pPr>
            <a:r>
              <a:rPr lang="en-US" sz="3000">
                <a:latin typeface="Calibri" pitchFamily="34" charset="0"/>
              </a:rPr>
              <a:t>    which help us maintain a healthy body and  </a:t>
            </a:r>
          </a:p>
          <a:p>
            <a:pPr>
              <a:lnSpc>
                <a:spcPct val="80000"/>
              </a:lnSpc>
            </a:pPr>
            <a:r>
              <a:rPr lang="en-US" sz="3000">
                <a:latin typeface="Calibri" pitchFamily="34" charset="0"/>
              </a:rPr>
              <a:t>    increase energy.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ChangeArrowheads="1"/>
          </p:cNvSpPr>
          <p:nvPr/>
        </p:nvSpPr>
        <p:spPr bwMode="auto">
          <a:xfrm>
            <a:off x="1828800" y="228600"/>
            <a:ext cx="6858000" cy="1143000"/>
          </a:xfrm>
          <a:prstGeom prst="rect">
            <a:avLst/>
          </a:prstGeom>
          <a:solidFill>
            <a:srgbClr val="008000"/>
          </a:solidFill>
          <a:ln w="9525">
            <a:noFill/>
            <a:miter lim="800000"/>
            <a:headEnd/>
            <a:tailEnd/>
          </a:ln>
        </p:spPr>
        <p:txBody>
          <a:bodyPr wrap="none" anchor="ctr"/>
          <a:lstStyle/>
          <a:p>
            <a:endParaRPr lang="en-US"/>
          </a:p>
        </p:txBody>
      </p:sp>
      <p:sp>
        <p:nvSpPr>
          <p:cNvPr id="30722" name="Title 1"/>
          <p:cNvSpPr>
            <a:spLocks noGrp="1"/>
          </p:cNvSpPr>
          <p:nvPr>
            <p:ph type="title"/>
          </p:nvPr>
        </p:nvSpPr>
        <p:spPr>
          <a:xfrm>
            <a:off x="1828800" y="274638"/>
            <a:ext cx="6858000" cy="1020762"/>
          </a:xfrm>
        </p:spPr>
        <p:txBody>
          <a:bodyPr/>
          <a:lstStyle/>
          <a:p>
            <a:pPr eaLnBrk="1" hangingPunct="1"/>
            <a:r>
              <a:rPr lang="en-US" b="1" smtClean="0">
                <a:solidFill>
                  <a:schemeClr val="bg2"/>
                </a:solidFill>
              </a:rPr>
              <a:t>How Wheat Grows</a:t>
            </a:r>
          </a:p>
        </p:txBody>
      </p:sp>
      <p:pic>
        <p:nvPicPr>
          <p:cNvPr id="30723" name="Picture 7" descr="2796561-big-red-tractor-plowing-a-wheat-field-on-a-hill"/>
          <p:cNvPicPr>
            <a:picLocks noChangeAspect="1" noChangeArrowheads="1"/>
          </p:cNvPicPr>
          <p:nvPr/>
        </p:nvPicPr>
        <p:blipFill>
          <a:blip r:embed="rId3"/>
          <a:srcRect/>
          <a:stretch>
            <a:fillRect/>
          </a:stretch>
        </p:blipFill>
        <p:spPr bwMode="auto">
          <a:xfrm>
            <a:off x="1828800" y="3157538"/>
            <a:ext cx="5257800" cy="3478212"/>
          </a:xfrm>
          <a:prstGeom prst="rect">
            <a:avLst/>
          </a:prstGeom>
          <a:noFill/>
          <a:ln w="9525">
            <a:noFill/>
            <a:miter lim="800000"/>
            <a:headEnd/>
            <a:tailEnd/>
          </a:ln>
        </p:spPr>
      </p:pic>
      <p:pic>
        <p:nvPicPr>
          <p:cNvPr id="30724" name="Picture 7" descr="Sprouting-Up-logo-revised-2in"/>
          <p:cNvPicPr>
            <a:picLocks noChangeAspect="1" noChangeArrowheads="1"/>
          </p:cNvPicPr>
          <p:nvPr/>
        </p:nvPicPr>
        <p:blipFill>
          <a:blip r:embed="rId4"/>
          <a:srcRect/>
          <a:stretch>
            <a:fillRect/>
          </a:stretch>
        </p:blipFill>
        <p:spPr bwMode="auto">
          <a:xfrm>
            <a:off x="381000" y="228600"/>
            <a:ext cx="1295400" cy="1143000"/>
          </a:xfrm>
          <a:prstGeom prst="rect">
            <a:avLst/>
          </a:prstGeom>
          <a:noFill/>
          <a:ln w="9525">
            <a:noFill/>
            <a:miter lim="800000"/>
            <a:headEnd/>
            <a:tailEnd/>
          </a:ln>
        </p:spPr>
      </p:pic>
      <p:sp>
        <p:nvSpPr>
          <p:cNvPr id="30725" name="Text Box 7"/>
          <p:cNvSpPr txBox="1">
            <a:spLocks noChangeArrowheads="1"/>
          </p:cNvSpPr>
          <p:nvPr/>
        </p:nvSpPr>
        <p:spPr bwMode="auto">
          <a:xfrm>
            <a:off x="152400" y="1447800"/>
            <a:ext cx="8915400" cy="1654175"/>
          </a:xfrm>
          <a:prstGeom prst="rect">
            <a:avLst/>
          </a:prstGeom>
          <a:noFill/>
          <a:ln w="9525">
            <a:noFill/>
            <a:miter lim="800000"/>
            <a:headEnd/>
            <a:tailEnd/>
          </a:ln>
        </p:spPr>
        <p:txBody>
          <a:bodyPr>
            <a:spAutoFit/>
          </a:bodyPr>
          <a:lstStyle/>
          <a:p>
            <a:pPr marL="114300" lvl="1">
              <a:lnSpc>
                <a:spcPct val="80000"/>
              </a:lnSpc>
              <a:spcBef>
                <a:spcPct val="20000"/>
              </a:spcBef>
              <a:buFont typeface="Arial" charset="0"/>
              <a:buNone/>
            </a:pPr>
            <a:r>
              <a:rPr lang="en-US" sz="3200">
                <a:latin typeface="Calibri" pitchFamily="34" charset="0"/>
              </a:rPr>
              <a:t>First, the soil is worked. Today, some farmers use no-till planting, which does not disturb the soil, reduces soil erosion, uses less fuel and increases the amount of nutrients.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1733</Words>
  <Application>Microsoft Office PowerPoint</Application>
  <PresentationFormat>On-screen Show (4:3)</PresentationFormat>
  <Paragraphs>198</Paragraphs>
  <Slides>24</Slides>
  <Notes>24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Century Gothic</vt:lpstr>
      <vt:lpstr>Office Theme</vt:lpstr>
      <vt:lpstr>Image</vt:lpstr>
      <vt:lpstr>The Wheat You Eat</vt:lpstr>
      <vt:lpstr>How Much Wheat Do You Eat?</vt:lpstr>
      <vt:lpstr>Then You Eat Wheat!</vt:lpstr>
      <vt:lpstr>PowerPoint Presentation</vt:lpstr>
      <vt:lpstr>Did You Know?</vt:lpstr>
      <vt:lpstr>PowerPoint Presentation</vt:lpstr>
      <vt:lpstr>PowerPoint Presentation</vt:lpstr>
      <vt:lpstr>PowerPoint Presentation</vt:lpstr>
      <vt:lpstr>How Wheat Grows</vt:lpstr>
      <vt:lpstr>PowerPoint Presentation</vt:lpstr>
      <vt:lpstr>PowerPoint Presentation</vt:lpstr>
      <vt:lpstr>PowerPoint Presentation</vt:lpstr>
      <vt:lpstr>PowerPoint Presentation</vt:lpstr>
      <vt:lpstr>PowerPoint Presentation</vt:lpstr>
      <vt:lpstr>What Happens Next?</vt:lpstr>
      <vt:lpstr>What Happens Next?</vt:lpstr>
      <vt:lpstr>How Wheat is Milled</vt:lpstr>
      <vt:lpstr>PowerPoint Presentation</vt:lpstr>
      <vt:lpstr>How Wheat is Milled</vt:lpstr>
      <vt:lpstr>Wheat Becomes Our Food!</vt:lpstr>
      <vt:lpstr>How Much Wheat to Eat?</vt:lpstr>
      <vt:lpstr>How Much Wheat to Eat?</vt:lpstr>
      <vt:lpstr> Wheat Gives Us</vt:lpstr>
      <vt:lpstr>Thanks To  Our Wheat Farmers!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81</cp:revision>
  <dcterms:created xsi:type="dcterms:W3CDTF">2013-07-26T14:16:29Z</dcterms:created>
  <dcterms:modified xsi:type="dcterms:W3CDTF">2016-12-29T15:28:25Z</dcterms:modified>
</cp:coreProperties>
</file>